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82" r:id="rId3"/>
    <p:sldId id="341" r:id="rId4"/>
    <p:sldId id="342" r:id="rId5"/>
    <p:sldId id="348" r:id="rId6"/>
    <p:sldId id="371" r:id="rId7"/>
    <p:sldId id="372" r:id="rId8"/>
    <p:sldId id="374" r:id="rId9"/>
    <p:sldId id="370" r:id="rId10"/>
    <p:sldId id="373" r:id="rId11"/>
    <p:sldId id="359" r:id="rId12"/>
    <p:sldId id="376" r:id="rId13"/>
    <p:sldId id="360" r:id="rId14"/>
    <p:sldId id="375" r:id="rId15"/>
    <p:sldId id="369" r:id="rId16"/>
    <p:sldId id="347" r:id="rId17"/>
    <p:sldId id="343" r:id="rId18"/>
    <p:sldId id="353" r:id="rId19"/>
    <p:sldId id="351" r:id="rId20"/>
    <p:sldId id="352" r:id="rId21"/>
    <p:sldId id="349" r:id="rId22"/>
    <p:sldId id="355" r:id="rId23"/>
    <p:sldId id="267" r:id="rId24"/>
  </p:sldIdLst>
  <p:sldSz cx="9144000" cy="6858000" type="screen4x3"/>
  <p:notesSz cx="6797675" cy="9926638"/>
  <p:embeddedFontLst>
    <p:embeddedFont>
      <p:font typeface="나눔고딕 ExtraBold" panose="020D0604000000000000" pitchFamily="34" charset="-127"/>
      <p:bold r:id="rId25"/>
    </p:embeddedFont>
    <p:embeddedFont>
      <p:font typeface="나눔스퀘어 ExtraBold" panose="020F0502020204030204" pitchFamily="34" charset="0"/>
      <p:regular r:id="rId26"/>
      <p:bold r:id="rId27"/>
      <p:italic r:id="rId28"/>
      <p:boldItalic r:id="rId29"/>
    </p:embeddedFont>
    <p:embeddedFont>
      <p:font typeface="나눔스퀘어_ac" panose="020F0502020204030204" pitchFamily="34" charset="0"/>
      <p:regular r:id="rId30"/>
      <p:bold r:id="rId31"/>
      <p:italic r:id="rId32"/>
      <p:boldItalic r:id="rId33"/>
    </p:embeddedFont>
    <p:embeddedFont>
      <p:font typeface="나눔스퀘어_ac Bold" panose="020F0502020204030204" pitchFamily="34" charset="0"/>
      <p:regular r:id="rId34"/>
      <p:bold r:id="rId35"/>
      <p:italic r:id="rId36"/>
      <p:boldItalic r:id="rId37"/>
    </p:embeddedFont>
    <p:embeddedFont>
      <p:font typeface="나눔스퀘어_ac ExtraBold" panose="020F0502020204030204" pitchFamily="34" charset="0"/>
      <p:regular r:id="rId38"/>
      <p:bold r:id="rId39"/>
      <p:italic r:id="rId40"/>
      <p:boldItalic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libri Light" panose="020F0302020204030204" pitchFamily="34" charset="0"/>
      <p:regular r:id="rId46"/>
      <p:italic r:id="rId47"/>
    </p:embeddedFont>
    <p:embeddedFont>
      <p:font typeface="NanumSquare_ac Bold" panose="020F0502020204030204" pitchFamily="34" charset="0"/>
      <p:regular r:id="rId48"/>
      <p:bold r:id="rId49"/>
      <p:italic r:id="rId50"/>
      <p:boldItalic r:id="rId51"/>
    </p:embeddedFont>
    <p:embeddedFont>
      <p:font typeface="NanumSquare_ac ExtraBold" panose="020F0502020204030204" pitchFamily="34" charset="0"/>
      <p:regular r:id="rId52"/>
      <p:bold r:id="rId53"/>
      <p:italic r:id="rId54"/>
      <p:boldItalic r:id="rId5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4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msung" initials="s" lastIdx="8" clrIdx="0">
    <p:extLst>
      <p:ext uri="{19B8F6BF-5375-455C-9EA6-DF929625EA0E}">
        <p15:presenceInfo xmlns:p15="http://schemas.microsoft.com/office/powerpoint/2012/main" userId="samsu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800A"/>
    <a:srgbClr val="FEE4BA"/>
    <a:srgbClr val="F39603"/>
    <a:srgbClr val="E50065"/>
    <a:srgbClr val="FED99C"/>
    <a:srgbClr val="F8BE5E"/>
    <a:srgbClr val="FBE5D6"/>
    <a:srgbClr val="E5002B"/>
    <a:srgbClr val="ED1C67"/>
    <a:srgbClr val="F278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488" autoAdjust="0"/>
    <p:restoredTop sz="94660"/>
  </p:normalViewPr>
  <p:slideViewPr>
    <p:cSldViewPr snapToGrid="0" showGuides="1">
      <p:cViewPr varScale="1">
        <p:scale>
          <a:sx n="119" d="100"/>
          <a:sy n="119" d="100"/>
        </p:scale>
        <p:origin x="728" y="184"/>
      </p:cViewPr>
      <p:guideLst>
        <p:guide orient="horz" pos="154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255628" y="652555"/>
            <a:ext cx="1449604" cy="0"/>
          </a:xfrm>
          <a:prstGeom prst="line">
            <a:avLst/>
          </a:prstGeom>
          <a:ln w="38100">
            <a:solidFill>
              <a:srgbClr val="E500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705232" y="652555"/>
            <a:ext cx="7166812" cy="0"/>
          </a:xfrm>
          <a:prstGeom prst="line">
            <a:avLst/>
          </a:prstGeom>
          <a:ln w="38100">
            <a:solidFill>
              <a:srgbClr val="F396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196" y="361805"/>
            <a:ext cx="512308" cy="133200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95" y="248388"/>
            <a:ext cx="321632" cy="25200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05" y="230388"/>
            <a:ext cx="55839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363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1257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1785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607" y="295328"/>
            <a:ext cx="415385" cy="10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  <p:grpSp>
        <p:nvGrpSpPr>
          <p:cNvPr id="19" name="그룹 18"/>
          <p:cNvGrpSpPr/>
          <p:nvPr userDrawn="1"/>
        </p:nvGrpSpPr>
        <p:grpSpPr>
          <a:xfrm>
            <a:off x="263866" y="504952"/>
            <a:ext cx="8616416" cy="0"/>
            <a:chOff x="255628" y="652555"/>
            <a:chExt cx="8616416" cy="0"/>
          </a:xfrm>
        </p:grpSpPr>
        <p:cxnSp>
          <p:nvCxnSpPr>
            <p:cNvPr id="15" name="직선 연결선 14"/>
            <p:cNvCxnSpPr/>
            <p:nvPr userDrawn="1"/>
          </p:nvCxnSpPr>
          <p:spPr>
            <a:xfrm>
              <a:off x="255628" y="652555"/>
              <a:ext cx="1449604" cy="0"/>
            </a:xfrm>
            <a:prstGeom prst="line">
              <a:avLst/>
            </a:prstGeom>
            <a:ln w="28575">
              <a:solidFill>
                <a:srgbClr val="E5006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 userDrawn="1"/>
          </p:nvCxnSpPr>
          <p:spPr>
            <a:xfrm>
              <a:off x="1705232" y="652555"/>
              <a:ext cx="7166812" cy="0"/>
            </a:xfrm>
            <a:prstGeom prst="line">
              <a:avLst/>
            </a:prstGeom>
            <a:ln w="28575">
              <a:solidFill>
                <a:srgbClr val="F3960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그림 1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90" y="205328"/>
            <a:ext cx="229737" cy="180000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24" y="203804"/>
            <a:ext cx="418793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88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2787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229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2690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624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0451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8470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3781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F0137-4B77-4ABF-9A46-D1E927C66FA0}" type="datetimeFigureOut">
              <a:rPr lang="ko-KR" altLang="en-US" smtClean="0"/>
              <a:t>2023. 7. 29.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2B9BB-5164-4934-9137-20C73BAD2D6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8995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81282" y="1318456"/>
            <a:ext cx="54469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150" dirty="0">
                <a:gradFill>
                  <a:gsLst>
                    <a:gs pos="100000">
                      <a:srgbClr val="F39603"/>
                    </a:gs>
                    <a:gs pos="0">
                      <a:srgbClr val="F39603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LOOKIE</a:t>
            </a:r>
            <a:r>
              <a:rPr lang="ko-KR" altLang="en-US" sz="3200" spc="-150" dirty="0">
                <a:gradFill>
                  <a:gsLst>
                    <a:gs pos="100000">
                      <a:srgbClr val="F39603"/>
                    </a:gs>
                    <a:gs pos="0">
                      <a:srgbClr val="F39603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800" spc="-150" dirty="0">
                <a:gradFill>
                  <a:gsLst>
                    <a:gs pos="100000">
                      <a:srgbClr val="F39603"/>
                    </a:gs>
                    <a:gs pos="0">
                      <a:srgbClr val="F39603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2023</a:t>
            </a:r>
            <a:r>
              <a:rPr lang="ko-KR" altLang="en-US" sz="2800" spc="-150" dirty="0">
                <a:gradFill>
                  <a:gsLst>
                    <a:gs pos="100000">
                      <a:srgbClr val="F39603"/>
                    </a:gs>
                    <a:gs pos="0">
                      <a:srgbClr val="F39603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800" spc="-150" dirty="0">
                <a:gradFill>
                  <a:gsLst>
                    <a:gs pos="100000">
                      <a:srgbClr val="F39603"/>
                    </a:gs>
                    <a:gs pos="0">
                      <a:srgbClr val="F39603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1st Round</a:t>
            </a:r>
          </a:p>
          <a:p>
            <a:r>
              <a:rPr lang="ko-KR" altLang="en-US" sz="2800" spc="-150" dirty="0">
                <a:gradFill>
                  <a:gsLst>
                    <a:gs pos="100000">
                      <a:srgbClr val="F39603"/>
                    </a:gs>
                    <a:gs pos="0">
                      <a:srgbClr val="F39603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검증 중간보고서 </a:t>
            </a:r>
            <a:endParaRPr lang="en-US" altLang="ko-KR" sz="2800" spc="-150" dirty="0">
              <a:gradFill>
                <a:gsLst>
                  <a:gs pos="100000">
                    <a:srgbClr val="F39603"/>
                  </a:gs>
                  <a:gs pos="0">
                    <a:srgbClr val="F39603"/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171654" y="1448166"/>
            <a:ext cx="184730" cy="369332"/>
          </a:xfrm>
          <a:prstGeom prst="rect">
            <a:avLst/>
          </a:prstGeom>
        </p:spPr>
        <p:txBody>
          <a:bodyPr wrap="none" rtlCol="0" anchor="ctr">
            <a:spAutoFit/>
          </a:bodyPr>
          <a:lstStyle/>
          <a:p>
            <a:pPr algn="ctr"/>
            <a:endParaRPr lang="ko-KR" altLang="en-US" b="1" dirty="0">
              <a:solidFill>
                <a:schemeClr val="bg1"/>
              </a:solidFill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472793" y="4921074"/>
            <a:ext cx="1393912" cy="307777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대표자 성명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57582" y="2348087"/>
            <a:ext cx="4776418" cy="400110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spc="-100" dirty="0"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프로젝트명</a:t>
            </a:r>
            <a:r>
              <a:rPr lang="en-US" altLang="ko-KR" sz="2000" spc="-100" dirty="0"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/ </a:t>
            </a:r>
            <a:r>
              <a:rPr lang="ko-KR" altLang="en-US" sz="2000" spc="-100" dirty="0"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솔루션 한 줄 소개</a:t>
            </a:r>
            <a:endParaRPr lang="en-US" altLang="ko-KR" sz="2000" spc="-100" dirty="0">
              <a:gradFill>
                <a:gsLst>
                  <a:gs pos="100000">
                    <a:schemeClr val="bg1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904804" y="4921074"/>
            <a:ext cx="2893763" cy="307777"/>
          </a:xfrm>
          <a:prstGeom prst="rect">
            <a:avLst/>
          </a:prstGeom>
          <a:solidFill>
            <a:schemeClr val="bg1"/>
          </a:solidFill>
          <a:ln>
            <a:solidFill>
              <a:srgbClr val="F3960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ko-KR" altLang="en-US" sz="1400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5904804" y="5355613"/>
            <a:ext cx="2893763" cy="307777"/>
          </a:xfrm>
          <a:prstGeom prst="rect">
            <a:avLst/>
          </a:prstGeom>
          <a:solidFill>
            <a:schemeClr val="bg1"/>
          </a:solidFill>
          <a:ln>
            <a:solidFill>
              <a:srgbClr val="F3960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ko-KR" altLang="en-US" sz="1400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494874" y="5355613"/>
            <a:ext cx="1371831" cy="307777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대표 전화번호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4472793" y="4470359"/>
            <a:ext cx="1393912" cy="307777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spc="-150" dirty="0" err="1"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대학명</a:t>
            </a:r>
            <a:endParaRPr lang="ko-KR" altLang="en-US" sz="1400" spc="-150" dirty="0">
              <a:gradFill>
                <a:gsLst>
                  <a:gs pos="100000">
                    <a:schemeClr val="bg1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904804" y="4470358"/>
            <a:ext cx="2893763" cy="307777"/>
          </a:xfrm>
          <a:prstGeom prst="rect">
            <a:avLst/>
          </a:prstGeom>
          <a:solidFill>
            <a:schemeClr val="bg1"/>
          </a:solidFill>
          <a:ln>
            <a:solidFill>
              <a:srgbClr val="F3960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ko-KR" altLang="en-US" sz="1400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904804" y="5798968"/>
            <a:ext cx="2893763" cy="307777"/>
          </a:xfrm>
          <a:prstGeom prst="rect">
            <a:avLst/>
          </a:prstGeom>
          <a:solidFill>
            <a:schemeClr val="bg1"/>
          </a:solidFill>
          <a:ln>
            <a:solidFill>
              <a:srgbClr val="F3960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ko-KR" altLang="en-US" sz="1400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494874" y="5798968"/>
            <a:ext cx="1371831" cy="307777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대표자 이메일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54E389-37E1-E095-5854-272FE184510E}"/>
              </a:ext>
            </a:extLst>
          </p:cNvPr>
          <p:cNvSpPr/>
          <p:nvPr/>
        </p:nvSpPr>
        <p:spPr>
          <a:xfrm>
            <a:off x="5904804" y="6244738"/>
            <a:ext cx="2893763" cy="307777"/>
          </a:xfrm>
          <a:prstGeom prst="rect">
            <a:avLst/>
          </a:prstGeom>
          <a:solidFill>
            <a:schemeClr val="bg1"/>
          </a:solidFill>
          <a:ln>
            <a:solidFill>
              <a:srgbClr val="F39603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ko-KR" altLang="en-US" sz="1400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1F934C7-FCB8-2870-B432-519DA54A7B3C}"/>
              </a:ext>
            </a:extLst>
          </p:cNvPr>
          <p:cNvSpPr/>
          <p:nvPr/>
        </p:nvSpPr>
        <p:spPr>
          <a:xfrm>
            <a:off x="4494874" y="6244738"/>
            <a:ext cx="1371831" cy="307777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spc="-150" dirty="0" err="1">
                <a:gradFill>
                  <a:gsLst>
                    <a:gs pos="100000">
                      <a:schemeClr val="bg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팀원명</a:t>
            </a:r>
            <a:endParaRPr lang="ko-KR" altLang="en-US" sz="1400" spc="-150" dirty="0">
              <a:gradFill>
                <a:gsLst>
                  <a:gs pos="100000">
                    <a:schemeClr val="bg1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0962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C543A1-2FEF-DF29-F9C0-25B57B0F1405}"/>
              </a:ext>
            </a:extLst>
          </p:cNvPr>
          <p:cNvSpPr txBox="1"/>
          <p:nvPr/>
        </p:nvSpPr>
        <p:spPr>
          <a:xfrm>
            <a:off x="571500" y="1627776"/>
            <a:ext cx="4737194" cy="3250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opencv</a:t>
            </a: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라이브러리를 활용해 색 구별 및 특정 영역 추출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D66882D-4CF1-0873-C757-5740A1530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176" y="2314816"/>
            <a:ext cx="1609290" cy="160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4D8C352-E753-8AE9-1F79-9CC9FD8CF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1197" y="2314816"/>
            <a:ext cx="1609290" cy="160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A481124B-B21B-3870-94EA-65AAA5A86E68}"/>
              </a:ext>
            </a:extLst>
          </p:cNvPr>
          <p:cNvSpPr/>
          <p:nvPr/>
        </p:nvSpPr>
        <p:spPr>
          <a:xfrm>
            <a:off x="3685784" y="2651478"/>
            <a:ext cx="1609291" cy="576639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86951" y="1182607"/>
            <a:ext cx="490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STEP 2&gt;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9301" y="4459518"/>
            <a:ext cx="4438650" cy="20288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264928" y="4098071"/>
            <a:ext cx="6256629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ko-KR" sz="14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opencv</a:t>
            </a: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 코드 </a:t>
            </a:r>
            <a:endParaRPr lang="en-US" altLang="ko-KR" sz="14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7238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/>
          <p:cNvSpPr/>
          <p:nvPr/>
        </p:nvSpPr>
        <p:spPr>
          <a:xfrm>
            <a:off x="642350" y="4753619"/>
            <a:ext cx="7783194" cy="12608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/>
          <p:cNvSpPr/>
          <p:nvPr/>
        </p:nvSpPr>
        <p:spPr>
          <a:xfrm>
            <a:off x="971758" y="5017442"/>
            <a:ext cx="672581" cy="672581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V</a:t>
            </a:r>
            <a:endParaRPr lang="ko-KR" altLang="en-US" sz="2800" dirty="0"/>
          </a:p>
        </p:txBody>
      </p:sp>
      <p:sp>
        <p:nvSpPr>
          <p:cNvPr id="69" name="직사각형 68"/>
          <p:cNvSpPr/>
          <p:nvPr/>
        </p:nvSpPr>
        <p:spPr>
          <a:xfrm>
            <a:off x="642350" y="3368542"/>
            <a:ext cx="7783194" cy="12608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/>
          <p:cNvSpPr/>
          <p:nvPr/>
        </p:nvSpPr>
        <p:spPr>
          <a:xfrm>
            <a:off x="971758" y="3632365"/>
            <a:ext cx="672581" cy="672581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S</a:t>
            </a:r>
            <a:endParaRPr lang="ko-KR" altLang="en-US" sz="2800" dirty="0"/>
          </a:p>
        </p:txBody>
      </p:sp>
      <p:sp>
        <p:nvSpPr>
          <p:cNvPr id="59" name="직사각형 58"/>
          <p:cNvSpPr/>
          <p:nvPr/>
        </p:nvSpPr>
        <p:spPr>
          <a:xfrm>
            <a:off x="642350" y="1984360"/>
            <a:ext cx="7783194" cy="12608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86951" y="1182607"/>
            <a:ext cx="490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STEP 3&gt;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486951" y="1518113"/>
            <a:ext cx="7132352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HSV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따른 패턴화 규칙 구축</a:t>
            </a:r>
          </a:p>
        </p:txBody>
      </p:sp>
      <p:sp>
        <p:nvSpPr>
          <p:cNvPr id="24" name="타원 23"/>
          <p:cNvSpPr/>
          <p:nvPr/>
        </p:nvSpPr>
        <p:spPr>
          <a:xfrm>
            <a:off x="971758" y="2248183"/>
            <a:ext cx="672581" cy="672581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H</a:t>
            </a:r>
            <a:endParaRPr lang="ko-KR" altLang="en-US" sz="2800" dirty="0"/>
          </a:p>
        </p:txBody>
      </p:sp>
      <p:grpSp>
        <p:nvGrpSpPr>
          <p:cNvPr id="45" name="그룹 44"/>
          <p:cNvGrpSpPr/>
          <p:nvPr/>
        </p:nvGrpSpPr>
        <p:grpSpPr>
          <a:xfrm>
            <a:off x="2798304" y="3559293"/>
            <a:ext cx="5166547" cy="879659"/>
            <a:chOff x="1980424" y="4922571"/>
            <a:chExt cx="5351712" cy="911185"/>
          </a:xfrm>
        </p:grpSpPr>
        <p:sp>
          <p:nvSpPr>
            <p:cNvPr id="32" name="직사각형 31"/>
            <p:cNvSpPr/>
            <p:nvPr/>
          </p:nvSpPr>
          <p:spPr>
            <a:xfrm>
              <a:off x="5751586" y="5409024"/>
              <a:ext cx="1049837" cy="4247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255</a:t>
              </a:r>
              <a:endPara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2222280" y="5382303"/>
              <a:ext cx="1049837" cy="4247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</a:t>
              </a:r>
              <a:endPara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38" name="직선 화살표 연결선 37"/>
            <p:cNvCxnSpPr/>
            <p:nvPr/>
          </p:nvCxnSpPr>
          <p:spPr>
            <a:xfrm>
              <a:off x="2940097" y="5179072"/>
              <a:ext cx="2453146" cy="0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직사각형 38"/>
            <p:cNvSpPr/>
            <p:nvPr/>
          </p:nvSpPr>
          <p:spPr>
            <a:xfrm>
              <a:off x="1980424" y="4922571"/>
              <a:ext cx="1049837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5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점선</a:t>
              </a: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5645758" y="4928851"/>
              <a:ext cx="1049837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5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실선</a:t>
              </a: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2865428" y="5275133"/>
              <a:ext cx="4466708" cy="2954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1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수치가 낮을수록 점선의 간격이 </a:t>
              </a:r>
              <a:r>
                <a:rPr lang="ko-KR" altLang="en-US" sz="1100" b="1" dirty="0" err="1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멀어짐</a:t>
              </a:r>
              <a:endParaRPr lang="ko-KR" altLang="en-US" sz="11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2118024" y="2186117"/>
            <a:ext cx="5969692" cy="908181"/>
            <a:chOff x="1962625" y="2067390"/>
            <a:chExt cx="6544815" cy="995675"/>
          </a:xfrm>
        </p:grpSpPr>
        <p:sp>
          <p:nvSpPr>
            <p:cNvPr id="28" name="직사각형 27"/>
            <p:cNvSpPr/>
            <p:nvPr/>
          </p:nvSpPr>
          <p:spPr>
            <a:xfrm>
              <a:off x="1962625" y="2067390"/>
              <a:ext cx="565782" cy="5875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30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R</a:t>
              </a:r>
              <a:endParaRPr lang="ko-KR" altLang="en-US" sz="30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334343" y="2067390"/>
              <a:ext cx="565782" cy="5875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30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</a:t>
              </a:r>
              <a:endParaRPr lang="ko-KR" altLang="en-US" sz="30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6888676" y="2067390"/>
              <a:ext cx="565782" cy="5875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30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B</a:t>
              </a:r>
              <a:endParaRPr lang="ko-KR" altLang="en-US" sz="30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2648140" y="2712200"/>
              <a:ext cx="1036017" cy="35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 b="1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가로선</a:t>
              </a:r>
              <a:endPara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5061784" y="2733547"/>
              <a:ext cx="1036017" cy="322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 b="1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세로선</a:t>
              </a:r>
              <a:endPara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7471423" y="2733547"/>
              <a:ext cx="1036017" cy="322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 b="1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동그라미</a:t>
              </a:r>
              <a:endPara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2427477" y="5021339"/>
            <a:ext cx="5382905" cy="781306"/>
            <a:chOff x="1531096" y="4992443"/>
            <a:chExt cx="5575824" cy="809307"/>
          </a:xfrm>
        </p:grpSpPr>
        <p:sp>
          <p:nvSpPr>
            <p:cNvPr id="51" name="직사각형 50"/>
            <p:cNvSpPr/>
            <p:nvPr/>
          </p:nvSpPr>
          <p:spPr>
            <a:xfrm>
              <a:off x="6057083" y="5377018"/>
              <a:ext cx="1049837" cy="4247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255</a:t>
              </a:r>
              <a:endPara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2032285" y="5359960"/>
              <a:ext cx="1049837" cy="4247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</a:t>
              </a:r>
              <a:endPara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53" name="직선 화살표 연결선 52"/>
            <p:cNvCxnSpPr/>
            <p:nvPr/>
          </p:nvCxnSpPr>
          <p:spPr>
            <a:xfrm>
              <a:off x="2950056" y="5354521"/>
              <a:ext cx="2453146" cy="0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직사각형 53"/>
            <p:cNvSpPr/>
            <p:nvPr/>
          </p:nvSpPr>
          <p:spPr>
            <a:xfrm>
              <a:off x="1531096" y="4992443"/>
              <a:ext cx="135068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0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흰색 패턴</a:t>
              </a: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539840" y="4992443"/>
              <a:ext cx="156708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000" b="1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검정색 </a:t>
              </a:r>
              <a:r>
                <a:rPr lang="ko-KR" altLang="en-US" sz="20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패턴</a:t>
              </a:r>
            </a:p>
          </p:txBody>
        </p:sp>
      </p:grpSp>
      <p:cxnSp>
        <p:nvCxnSpPr>
          <p:cNvPr id="64" name="직선 연결선 63"/>
          <p:cNvCxnSpPr/>
          <p:nvPr/>
        </p:nvCxnSpPr>
        <p:spPr>
          <a:xfrm>
            <a:off x="2855055" y="2431153"/>
            <a:ext cx="835478" cy="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직선 연결선 64"/>
          <p:cNvCxnSpPr/>
          <p:nvPr/>
        </p:nvCxnSpPr>
        <p:spPr>
          <a:xfrm flipH="1">
            <a:off x="5418120" y="2280193"/>
            <a:ext cx="1" cy="43199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타원 66"/>
          <p:cNvSpPr/>
          <p:nvPr/>
        </p:nvSpPr>
        <p:spPr>
          <a:xfrm>
            <a:off x="7546101" y="2224913"/>
            <a:ext cx="441381" cy="441381"/>
          </a:xfrm>
          <a:prstGeom prst="ellipse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356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86951" y="1182607"/>
            <a:ext cx="490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STEP 3&gt;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334395" y="4696741"/>
            <a:ext cx="8646319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→ 색상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(H) :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빨강 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=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가로선 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초록 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=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세로선 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파랑 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=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동그라미</a:t>
            </a:r>
          </a:p>
          <a:p>
            <a:pPr>
              <a:lnSpc>
                <a:spcPct val="120000"/>
              </a:lnSpc>
            </a:pP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→ 채도 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높을수록 실선으로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낮을수록 점선으로 표현한다 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낮을수록 점선의 간격이 </a:t>
            </a:r>
            <a:r>
              <a:rPr lang="ko-KR" altLang="en-US" sz="16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멀어짐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→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명도 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높을수록 흰색 패턴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낮을수록 검정색 패턴으로 표현한다</a:t>
            </a:r>
          </a:p>
        </p:txBody>
      </p:sp>
      <p:grpSp>
        <p:nvGrpSpPr>
          <p:cNvPr id="37" name="그룹 36"/>
          <p:cNvGrpSpPr/>
          <p:nvPr/>
        </p:nvGrpSpPr>
        <p:grpSpPr>
          <a:xfrm>
            <a:off x="1144804" y="2177637"/>
            <a:ext cx="6256629" cy="2028307"/>
            <a:chOff x="825884" y="3965034"/>
            <a:chExt cx="6256629" cy="2028307"/>
          </a:xfrm>
        </p:grpSpPr>
        <p:pic>
          <p:nvPicPr>
            <p:cNvPr id="40" name="Picture 2">
              <a:extLst>
                <a:ext uri="{FF2B5EF4-FFF2-40B4-BE49-F238E27FC236}">
                  <a16:creationId xmlns:a16="http://schemas.microsoft.com/office/drawing/2014/main" id="{CE0CAA33-B5AD-747E-5CBF-91116C50AF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52" t="2495" r="863" b="47744"/>
            <a:stretch/>
          </p:blipFill>
          <p:spPr bwMode="auto">
            <a:xfrm>
              <a:off x="2964361" y="4033913"/>
              <a:ext cx="3287486" cy="19594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TextBox 40"/>
            <p:cNvSpPr txBox="1"/>
            <p:nvPr/>
          </p:nvSpPr>
          <p:spPr>
            <a:xfrm>
              <a:off x="825884" y="3965034"/>
              <a:ext cx="6256629" cy="323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ko-KR" altLang="en-US" sz="14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패턴화 규칙 적용 예시</a:t>
              </a:r>
              <a:endPara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7362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86951" y="1182607"/>
            <a:ext cx="490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STEP 3&gt;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664012" y="1790321"/>
            <a:ext cx="7520265" cy="2590360"/>
            <a:chOff x="486951" y="1518113"/>
            <a:chExt cx="7520265" cy="2590360"/>
          </a:xfrm>
        </p:grpSpPr>
        <p:grpSp>
          <p:nvGrpSpPr>
            <p:cNvPr id="4" name="그룹 3"/>
            <p:cNvGrpSpPr/>
            <p:nvPr/>
          </p:nvGrpSpPr>
          <p:grpSpPr>
            <a:xfrm>
              <a:off x="924812" y="1986530"/>
              <a:ext cx="7082404" cy="2121943"/>
              <a:chOff x="1348582" y="1554823"/>
              <a:chExt cx="7082404" cy="212194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348582" y="1554823"/>
                <a:ext cx="6256629" cy="350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defRPr spc="-10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gradFill>
                      <a:gsLst>
                        <a:gs pos="100000">
                          <a:schemeClr val="bg2">
                            <a:lumMod val="2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  <a:latin typeface="나눔고딕" panose="020D0604000000000000" pitchFamily="50" charset="-127"/>
                    <a:ea typeface="나눔고딕" panose="020D0604000000000000" pitchFamily="50" charset="-127"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en-US" altLang="ko-KR" sz="1400" b="1" dirty="0" err="1">
                    <a:gradFill>
                      <a:gsLst>
                        <a:gs pos="100000">
                          <a:schemeClr val="bg2">
                            <a:lumMod val="25000"/>
                          </a:schemeClr>
                        </a:gs>
                        <a:gs pos="0">
                          <a:schemeClr val="bg2">
                            <a:lumMod val="25000"/>
                          </a:schemeClr>
                        </a:gs>
                      </a:gsLst>
                      <a:lin ang="5400000" scaled="1"/>
                    </a:gra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opencv</a:t>
                </a:r>
                <a:r>
                  <a:rPr lang="en-US" altLang="ko-KR" sz="1400" b="1" dirty="0">
                    <a:gradFill>
                      <a:gsLst>
                        <a:gs pos="100000">
                          <a:schemeClr val="bg2">
                            <a:lumMod val="25000"/>
                          </a:schemeClr>
                        </a:gs>
                        <a:gs pos="0">
                          <a:schemeClr val="bg2">
                            <a:lumMod val="25000"/>
                          </a:schemeClr>
                        </a:gs>
                      </a:gsLst>
                      <a:lin ang="5400000" scaled="1"/>
                    </a:gra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</a:t>
                </a:r>
                <a:r>
                  <a:rPr lang="ko-KR" altLang="en-US" sz="1400" b="1" dirty="0">
                    <a:gradFill>
                      <a:gsLst>
                        <a:gs pos="100000">
                          <a:schemeClr val="bg2">
                            <a:lumMod val="25000"/>
                          </a:schemeClr>
                        </a:gs>
                        <a:gs pos="0">
                          <a:schemeClr val="bg2">
                            <a:lumMod val="25000"/>
                          </a:schemeClr>
                        </a:gs>
                      </a:gsLst>
                      <a:lin ang="5400000" scaled="1"/>
                    </a:gra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핵심 코드 </a:t>
                </a:r>
                <a:endParaRPr lang="en-US" altLang="ko-KR" sz="14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F2214C9D-87DC-4A15-56F3-5B517765AD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409700" y="1905688"/>
                <a:ext cx="7021286" cy="1771078"/>
              </a:xfrm>
              <a:prstGeom prst="rect">
                <a:avLst/>
              </a:prstGeom>
            </p:spPr>
          </p:pic>
        </p:grpSp>
        <p:sp>
          <p:nvSpPr>
            <p:cNvPr id="19" name="직사각형 18"/>
            <p:cNvSpPr/>
            <p:nvPr/>
          </p:nvSpPr>
          <p:spPr>
            <a:xfrm>
              <a:off x="486951" y="1518113"/>
              <a:ext cx="7132352" cy="3877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6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2) </a:t>
              </a:r>
              <a:r>
                <a:rPr lang="en-US" altLang="ko-KR" sz="1600" b="1" dirty="0" err="1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opencv</a:t>
              </a:r>
              <a:r>
                <a:rPr lang="ko-KR" altLang="en-US" sz="16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라이브러리를 활용해 </a:t>
              </a:r>
              <a:r>
                <a:rPr lang="ko-KR" altLang="en-US" sz="1600" b="1" dirty="0">
                  <a:solidFill>
                    <a:srgbClr val="FF000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적색</a:t>
              </a:r>
              <a:r>
                <a:rPr lang="en-US" altLang="ko-KR" sz="16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</a:t>
              </a:r>
              <a:r>
                <a:rPr lang="ko-KR" altLang="en-US" sz="1600" b="1" dirty="0">
                  <a:solidFill>
                    <a:srgbClr val="00B05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녹색</a:t>
              </a:r>
              <a:r>
                <a:rPr lang="en-US" altLang="ko-KR" sz="16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</a:t>
              </a:r>
              <a:r>
                <a:rPr lang="ko-KR" altLang="en-US" sz="1600" b="1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청색</a:t>
              </a:r>
              <a:r>
                <a:rPr lang="ko-KR" altLang="en-US" sz="1600" b="1" dirty="0">
                  <a:gradFill>
                    <a:gsLst>
                      <a:gs pos="100000">
                        <a:schemeClr val="bg2">
                          <a:lumMod val="25000"/>
                        </a:schemeClr>
                      </a:gs>
                      <a:gs pos="0">
                        <a:schemeClr val="bg2">
                          <a:lumMod val="25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에 각각 다른 패턴 입히기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086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2C2A1A-0306-6CD3-8B55-85DF7B3BE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910" y="2029314"/>
            <a:ext cx="4472742" cy="18673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86951" y="1182607"/>
            <a:ext cx="490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STEP 3&gt;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6629967" y="4306547"/>
            <a:ext cx="1763269" cy="2358495"/>
            <a:chOff x="7081892" y="4180115"/>
            <a:chExt cx="1763269" cy="235849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B17C7B6-FCA8-C9AF-1B0B-EA41C106D63C}"/>
                </a:ext>
              </a:extLst>
            </p:cNvPr>
            <p:cNvSpPr txBox="1"/>
            <p:nvPr/>
          </p:nvSpPr>
          <p:spPr>
            <a:xfrm>
              <a:off x="7756048" y="6261611"/>
              <a:ext cx="5235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70C0"/>
                  </a:solidFill>
                  <a:ea typeface="나눔스퀘어 ExtraBold" panose="020B0600000101010101"/>
                </a:rPr>
                <a:t>청색</a:t>
              </a: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8D6D903-E271-C874-AFD4-7CC5621F64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1892" y="4180115"/>
              <a:ext cx="1763269" cy="2046652"/>
            </a:xfrm>
            <a:prstGeom prst="rect">
              <a:avLst/>
            </a:prstGeom>
          </p:spPr>
        </p:pic>
      </p:grpSp>
      <p:grpSp>
        <p:nvGrpSpPr>
          <p:cNvPr id="18" name="그룹 17"/>
          <p:cNvGrpSpPr/>
          <p:nvPr/>
        </p:nvGrpSpPr>
        <p:grpSpPr>
          <a:xfrm>
            <a:off x="852710" y="4310241"/>
            <a:ext cx="1763268" cy="2348822"/>
            <a:chOff x="867951" y="4264985"/>
            <a:chExt cx="1763268" cy="234882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E83397F-8BB4-ECF9-B477-133738037464}"/>
                </a:ext>
              </a:extLst>
            </p:cNvPr>
            <p:cNvSpPr txBox="1"/>
            <p:nvPr/>
          </p:nvSpPr>
          <p:spPr>
            <a:xfrm>
              <a:off x="1542107" y="6336808"/>
              <a:ext cx="5235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FF0000"/>
                  </a:solidFill>
                  <a:ea typeface="나눔스퀘어 ExtraBold" panose="020B0600000101010101"/>
                </a:rPr>
                <a:t>적색</a:t>
              </a: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7807215A-7AE4-F22C-C3D2-21D3A43F9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7951" y="4264985"/>
              <a:ext cx="1763268" cy="1961782"/>
            </a:xfrm>
            <a:prstGeom prst="rect">
              <a:avLst/>
            </a:prstGeom>
          </p:spPr>
        </p:pic>
      </p:grpSp>
      <p:grpSp>
        <p:nvGrpSpPr>
          <p:cNvPr id="19" name="그룹 18"/>
          <p:cNvGrpSpPr/>
          <p:nvPr/>
        </p:nvGrpSpPr>
        <p:grpSpPr>
          <a:xfrm>
            <a:off x="3723823" y="4306547"/>
            <a:ext cx="1798300" cy="2294681"/>
            <a:chOff x="2940097" y="4264985"/>
            <a:chExt cx="1798300" cy="229468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5DBFB38-E44A-AF81-2009-2646412E0ED0}"/>
                </a:ext>
              </a:extLst>
            </p:cNvPr>
            <p:cNvSpPr txBox="1"/>
            <p:nvPr/>
          </p:nvSpPr>
          <p:spPr>
            <a:xfrm>
              <a:off x="3633303" y="6282667"/>
              <a:ext cx="5235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B050"/>
                  </a:solidFill>
                  <a:ea typeface="나눔스퀘어 ExtraBold" panose="020B0600000101010101"/>
                </a:rPr>
                <a:t>녹색</a:t>
              </a:r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ACB7D3FE-8EAC-1515-8B11-153CFD0BD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40097" y="4264985"/>
              <a:ext cx="1798300" cy="1961782"/>
            </a:xfrm>
            <a:prstGeom prst="rect">
              <a:avLst/>
            </a:prstGeom>
          </p:spPr>
        </p:pic>
      </p:grpSp>
      <p:sp>
        <p:nvSpPr>
          <p:cNvPr id="21" name="직사각형 20"/>
          <p:cNvSpPr/>
          <p:nvPr/>
        </p:nvSpPr>
        <p:spPr>
          <a:xfrm>
            <a:off x="503021" y="1596422"/>
            <a:ext cx="7132352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2) </a:t>
            </a:r>
            <a:r>
              <a:rPr lang="en-US" altLang="ko-KR" sz="16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opencv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라이브러리를 활용해 </a:t>
            </a:r>
            <a:r>
              <a:rPr lang="ko-KR" altLang="en-US" sz="1600" b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적색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b="1" dirty="0">
                <a:solidFill>
                  <a:srgbClr val="00B05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녹색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b="1" dirty="0">
                <a:solidFill>
                  <a:srgbClr val="0070C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청색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각각 다른 패턴 입히기</a:t>
            </a:r>
          </a:p>
        </p:txBody>
      </p:sp>
    </p:spTree>
    <p:extLst>
      <p:ext uri="{BB962C8B-B14F-4D97-AF65-F5344CB8AC3E}">
        <p14:creationId xmlns:p14="http://schemas.microsoft.com/office/powerpoint/2010/main" val="2297588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6058B9E-F6DF-C284-2CCF-41EDA98C1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052" y="4182638"/>
            <a:ext cx="1764000" cy="19730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D1D3921-5847-4FC2-C362-47ED6D919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7879" y="4182638"/>
            <a:ext cx="1764000" cy="196137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08F29BA-9AA5-D01F-4804-0A18531FF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3589" y="4120596"/>
            <a:ext cx="1764000" cy="20234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E83397F-8BB4-ECF9-B477-133738037464}"/>
              </a:ext>
            </a:extLst>
          </p:cNvPr>
          <p:cNvSpPr txBox="1"/>
          <p:nvPr/>
        </p:nvSpPr>
        <p:spPr>
          <a:xfrm>
            <a:off x="1330714" y="6296826"/>
            <a:ext cx="523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ea typeface="나눔스퀘어 ExtraBold" panose="020B0600000101010101"/>
              </a:rPr>
              <a:t>적색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DBFB38-E44A-AF81-2009-2646412E0ED0}"/>
              </a:ext>
            </a:extLst>
          </p:cNvPr>
          <p:cNvSpPr txBox="1"/>
          <p:nvPr/>
        </p:nvSpPr>
        <p:spPr>
          <a:xfrm>
            <a:off x="4393050" y="6296827"/>
            <a:ext cx="523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00B050"/>
                </a:solidFill>
                <a:ea typeface="나눔스퀘어 ExtraBold" panose="020B0600000101010101"/>
              </a:rPr>
              <a:t>녹색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17C7B6-FCA8-C9AF-1B0B-EA41C106D63C}"/>
              </a:ext>
            </a:extLst>
          </p:cNvPr>
          <p:cNvSpPr txBox="1"/>
          <p:nvPr/>
        </p:nvSpPr>
        <p:spPr>
          <a:xfrm>
            <a:off x="7455386" y="6296827"/>
            <a:ext cx="523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0070C0"/>
                </a:solidFill>
                <a:ea typeface="나눔스퀘어 ExtraBold" panose="020B0600000101010101"/>
              </a:rPr>
              <a:t>청색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86951" y="1182607"/>
            <a:ext cx="5307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STEP 4&gt;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664011" y="1546947"/>
            <a:ext cx="7673653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‘</a:t>
            </a:r>
            <a:r>
              <a:rPr lang="ko-KR" altLang="en-US" sz="16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컬러링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’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만의</a:t>
            </a:r>
            <a:r>
              <a:rPr lang="en-US" altLang="ko-KR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패턴 </a:t>
            </a:r>
            <a:r>
              <a:rPr lang="ko-KR" altLang="en-US" sz="16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규칙화에</a:t>
            </a:r>
            <a:r>
              <a:rPr lang="ko-KR" altLang="en-US" sz="16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따른 패턴화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12C2A1A-0306-6CD3-8B55-85DF7B3BE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4466" y="1987883"/>
            <a:ext cx="4472742" cy="186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70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검증 계획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06</a:t>
            </a: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579128"/>
              </p:ext>
            </p:extLst>
          </p:nvPr>
        </p:nvGraphicFramePr>
        <p:xfrm>
          <a:off x="393215" y="1186775"/>
          <a:ext cx="8357570" cy="53801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00">
                  <a:extLst>
                    <a:ext uri="{9D8B030D-6E8A-4147-A177-3AD203B41FA5}">
                      <a16:colId xmlns:a16="http://schemas.microsoft.com/office/drawing/2014/main" val="671647199"/>
                    </a:ext>
                  </a:extLst>
                </a:gridCol>
                <a:gridCol w="697708">
                  <a:extLst>
                    <a:ext uri="{9D8B030D-6E8A-4147-A177-3AD203B41FA5}">
                      <a16:colId xmlns:a16="http://schemas.microsoft.com/office/drawing/2014/main" val="1484085841"/>
                    </a:ext>
                  </a:extLst>
                </a:gridCol>
                <a:gridCol w="1253782">
                  <a:extLst>
                    <a:ext uri="{9D8B030D-6E8A-4147-A177-3AD203B41FA5}">
                      <a16:colId xmlns:a16="http://schemas.microsoft.com/office/drawing/2014/main" val="2444705631"/>
                    </a:ext>
                  </a:extLst>
                </a:gridCol>
                <a:gridCol w="1894848">
                  <a:extLst>
                    <a:ext uri="{9D8B030D-6E8A-4147-A177-3AD203B41FA5}">
                      <a16:colId xmlns:a16="http://schemas.microsoft.com/office/drawing/2014/main" val="3497218505"/>
                    </a:ext>
                  </a:extLst>
                </a:gridCol>
                <a:gridCol w="2656832">
                  <a:extLst>
                    <a:ext uri="{9D8B030D-6E8A-4147-A177-3AD203B41FA5}">
                      <a16:colId xmlns:a16="http://schemas.microsoft.com/office/drawing/2014/main" val="307591263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3502881504"/>
                    </a:ext>
                  </a:extLst>
                </a:gridCol>
              </a:tblGrid>
              <a:tr h="4121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일정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테스트 대상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검증 내용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검증 프로세스  및 방법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준비</a:t>
                      </a:r>
                      <a:r>
                        <a:rPr lang="en-US" altLang="ko-KR" sz="1000" baseline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/</a:t>
                      </a:r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특이사항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763936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5728919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462215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3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969543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4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3664774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5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325027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6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460080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1CF2BC5-77AC-E0CE-63D6-EA88E471B38D}"/>
              </a:ext>
            </a:extLst>
          </p:cNvPr>
          <p:cNvSpPr txBox="1"/>
          <p:nvPr/>
        </p:nvSpPr>
        <p:spPr>
          <a:xfrm>
            <a:off x="2802489" y="667508"/>
            <a:ext cx="620930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1st Round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제출한 검증 계획을 수정 없이 첨부</a:t>
            </a: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01222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연간 액션플랜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CF2BC5-77AC-E0CE-63D6-EA88E471B38D}"/>
              </a:ext>
            </a:extLst>
          </p:cNvPr>
          <p:cNvSpPr txBox="1"/>
          <p:nvPr/>
        </p:nvSpPr>
        <p:spPr>
          <a:xfrm>
            <a:off x="2802489" y="667508"/>
            <a:ext cx="620930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1st Round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제출한 검증 계획을 수정 없이 첨부</a:t>
            </a: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1168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검증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CF2BC5-77AC-E0CE-63D6-EA88E471B38D}"/>
              </a:ext>
            </a:extLst>
          </p:cNvPr>
          <p:cNvSpPr txBox="1"/>
          <p:nvPr/>
        </p:nvSpPr>
        <p:spPr>
          <a:xfrm>
            <a:off x="2802489" y="667508"/>
            <a:ext cx="6209309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진행된 솔루션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또는 솔루션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MVP)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검증 내용에 대해  요약하여 작성 </a:t>
            </a: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244736"/>
              </p:ext>
            </p:extLst>
          </p:nvPr>
        </p:nvGraphicFramePr>
        <p:xfrm>
          <a:off x="393215" y="1186775"/>
          <a:ext cx="8357570" cy="5360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00">
                  <a:extLst>
                    <a:ext uri="{9D8B030D-6E8A-4147-A177-3AD203B41FA5}">
                      <a16:colId xmlns:a16="http://schemas.microsoft.com/office/drawing/2014/main" val="671647199"/>
                    </a:ext>
                  </a:extLst>
                </a:gridCol>
                <a:gridCol w="697708">
                  <a:extLst>
                    <a:ext uri="{9D8B030D-6E8A-4147-A177-3AD203B41FA5}">
                      <a16:colId xmlns:a16="http://schemas.microsoft.com/office/drawing/2014/main" val="1484085841"/>
                    </a:ext>
                  </a:extLst>
                </a:gridCol>
                <a:gridCol w="1253782">
                  <a:extLst>
                    <a:ext uri="{9D8B030D-6E8A-4147-A177-3AD203B41FA5}">
                      <a16:colId xmlns:a16="http://schemas.microsoft.com/office/drawing/2014/main" val="2444705631"/>
                    </a:ext>
                  </a:extLst>
                </a:gridCol>
                <a:gridCol w="1894848">
                  <a:extLst>
                    <a:ext uri="{9D8B030D-6E8A-4147-A177-3AD203B41FA5}">
                      <a16:colId xmlns:a16="http://schemas.microsoft.com/office/drawing/2014/main" val="3497218505"/>
                    </a:ext>
                  </a:extLst>
                </a:gridCol>
                <a:gridCol w="2656832">
                  <a:extLst>
                    <a:ext uri="{9D8B030D-6E8A-4147-A177-3AD203B41FA5}">
                      <a16:colId xmlns:a16="http://schemas.microsoft.com/office/drawing/2014/main" val="307591263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3502881504"/>
                    </a:ext>
                  </a:extLst>
                </a:gridCol>
              </a:tblGrid>
              <a:tr h="4121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일정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테스트 대상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검증 내용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검증 프로세스  및 방법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준비</a:t>
                      </a:r>
                      <a:r>
                        <a:rPr lang="en-US" altLang="ko-KR" sz="1000" baseline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/</a:t>
                      </a:r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특이사항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763936"/>
                  </a:ext>
                </a:extLst>
              </a:tr>
              <a:tr h="4121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예시</a:t>
                      </a:r>
                      <a:endParaRPr lang="en-US" altLang="ko-KR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8/10</a:t>
                      </a:r>
                      <a:r>
                        <a:rPr lang="en-US" altLang="ko-KR" sz="1000" baseline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 ()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-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-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준비물</a:t>
                      </a:r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</a:t>
                      </a:r>
                      <a:endParaRPr lang="en-US" altLang="ko-KR" sz="1000" baseline="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000" baseline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사전 학습 내용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9322181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5728919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462215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3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969543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4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3664774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5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325027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6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3045332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7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841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8814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검증 현황 상세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57574" y="622351"/>
            <a:ext cx="5944904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사회문제 현장검증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필드리서치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과정과 인사이트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중심으로 서술</a:t>
            </a: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유의미한 현장 검증에 대해 작성하되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 페이지에서는 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 검증활동만 작성 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양식 복사하여 작성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사진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영상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도식화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통계 자료 등이 있을 시 다음 페이지에 작성 가능</a:t>
            </a: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AA0C35C-4723-D017-4AD5-7647D84194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401032"/>
              </p:ext>
            </p:extLst>
          </p:nvPr>
        </p:nvGraphicFramePr>
        <p:xfrm>
          <a:off x="333024" y="1477531"/>
          <a:ext cx="8280000" cy="507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332710344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val="329108219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804171950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val="4171179583"/>
                    </a:ext>
                  </a:extLst>
                </a:gridCol>
              </a:tblGrid>
              <a:tr h="396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검증 목적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i="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NanumSquare_ac Bold" panose="020B0600000101010101" pitchFamily="34" charset="-127"/>
                        <a:ea typeface="NanumSquare_ac Bold" panose="020B0600000101010101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검증 대상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i="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NanumSquare_ac Bold" panose="020B0600000101010101" pitchFamily="34" charset="-127"/>
                        <a:ea typeface="NanumSquare_ac Bold" panose="020B0600000101010101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510157"/>
                  </a:ext>
                </a:extLst>
              </a:tr>
              <a:tr h="396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검증 방법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i="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NanumSquare_ac Bold" panose="020B0600000101010101" pitchFamily="34" charset="-127"/>
                        <a:ea typeface="NanumSquare_ac Bold" panose="020B0600000101010101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검증 일시</a:t>
                      </a:r>
                      <a:r>
                        <a:rPr lang="en-US" altLang="ko-KR" sz="1000" b="1" i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/</a:t>
                      </a:r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장소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i="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NanumSquare_ac Bold" panose="020B0600000101010101" pitchFamily="34" charset="-127"/>
                        <a:ea typeface="NanumSquare_ac Bold" panose="020B0600000101010101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178145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핵심 검증 내용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b="1" i="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NanumSquare_ac Bold" panose="020B0600000101010101" pitchFamily="34" charset="-127"/>
                        <a:ea typeface="NanumSquare_ac Bold" panose="020B0600000101010101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9145725"/>
                  </a:ext>
                </a:extLst>
              </a:tr>
              <a:tr h="169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검증 활동 상세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b="1" i="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NanumSquare_ac Bold" panose="020B0600000101010101" pitchFamily="34" charset="-127"/>
                        <a:ea typeface="NanumSquare_ac Bold" panose="020B0600000101010101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917968"/>
                  </a:ext>
                </a:extLst>
              </a:tr>
              <a:tr h="169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인사이트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b="1" i="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NanumSquare_ac Bold" panose="020B0600000101010101" pitchFamily="34" charset="-127"/>
                        <a:ea typeface="NanumSquare_ac Bold" panose="020B0600000101010101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583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8620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034" y="633429"/>
            <a:ext cx="240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개요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3040694"/>
              </p:ext>
            </p:extLst>
          </p:nvPr>
        </p:nvGraphicFramePr>
        <p:xfrm>
          <a:off x="458723" y="2948940"/>
          <a:ext cx="8226554" cy="38296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00">
                  <a:extLst>
                    <a:ext uri="{9D8B030D-6E8A-4147-A177-3AD203B41FA5}">
                      <a16:colId xmlns:a16="http://schemas.microsoft.com/office/drawing/2014/main" val="1744444737"/>
                    </a:ext>
                  </a:extLst>
                </a:gridCol>
                <a:gridCol w="738554">
                  <a:extLst>
                    <a:ext uri="{9D8B030D-6E8A-4147-A177-3AD203B41FA5}">
                      <a16:colId xmlns:a16="http://schemas.microsoft.com/office/drawing/2014/main" val="2416167783"/>
                    </a:ext>
                  </a:extLst>
                </a:gridCol>
                <a:gridCol w="1008000">
                  <a:extLst>
                    <a:ext uri="{9D8B030D-6E8A-4147-A177-3AD203B41FA5}">
                      <a16:colId xmlns:a16="http://schemas.microsoft.com/office/drawing/2014/main" val="451297192"/>
                    </a:ext>
                  </a:extLst>
                </a:gridCol>
                <a:gridCol w="5004000">
                  <a:extLst>
                    <a:ext uri="{9D8B030D-6E8A-4147-A177-3AD203B41FA5}">
                      <a16:colId xmlns:a16="http://schemas.microsoft.com/office/drawing/2014/main" val="3183541256"/>
                    </a:ext>
                  </a:extLst>
                </a:gridCol>
                <a:gridCol w="1008000">
                  <a:extLst>
                    <a:ext uri="{9D8B030D-6E8A-4147-A177-3AD203B41FA5}">
                      <a16:colId xmlns:a16="http://schemas.microsoft.com/office/drawing/2014/main" val="2196788053"/>
                    </a:ext>
                  </a:extLst>
                </a:gridCol>
              </a:tblGrid>
              <a:tr h="3453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구분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단계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상세 </a:t>
                      </a:r>
                      <a:r>
                        <a:rPr lang="ko-KR" altLang="en-US" sz="1000" b="1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내용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진행 중 </a:t>
                      </a:r>
                      <a:r>
                        <a:rPr lang="en-US" altLang="ko-KR" sz="1000" b="1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or </a:t>
                      </a:r>
                      <a:r>
                        <a:rPr lang="ko-KR" altLang="en-US" sz="1000" b="1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완료 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492313"/>
                  </a:ext>
                </a:extLst>
              </a:tr>
              <a:tr h="3453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</a:t>
                      </a: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사회문제</a:t>
                      </a:r>
                      <a:endParaRPr lang="en-US" altLang="ko-KR" sz="1000" b="1" i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NanumSquare_ac ExtraBold" panose="020B0600000101010101" pitchFamily="34" charset="-127"/>
                        <a:ea typeface="NanumSquare_ac Extra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세션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사회문제 선정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해결하고자 하는 사회문제를 선정하는 단계</a:t>
                      </a: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807805"/>
                  </a:ext>
                </a:extLst>
              </a:tr>
              <a:tr h="3453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2</a:t>
                      </a: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b="0" baseline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사회문제 검증</a:t>
                      </a:r>
                      <a:endParaRPr lang="en-US" altLang="ko-KR" sz="1000" b="1" i="0" baseline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NanumSquare_ac ExtraBold" panose="020B0600000101010101" pitchFamily="34" charset="-127"/>
                        <a:ea typeface="NanumSquare_ac Extra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데스크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및 </a:t>
                      </a:r>
                      <a:r>
                        <a:rPr lang="ko-KR" altLang="en-US" sz="1000" b="0" baseline="0" dirty="0" err="1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필드리서치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등을 통해서 사회문제 분석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/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검증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/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정의를 진행하는 단계</a:t>
                      </a: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296008"/>
                  </a:ext>
                </a:extLst>
              </a:tr>
              <a:tr h="3453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3</a:t>
                      </a: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솔루션</a:t>
                      </a:r>
                      <a:endParaRPr lang="en-US" altLang="ko-KR" sz="1000" b="1" i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NanumSquare_ac ExtraBold" panose="020B0600000101010101" pitchFamily="34" charset="-127"/>
                        <a:ea typeface="NanumSquare_ac ExtraBold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세션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솔루션 도출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정의된 사회문제를 바탕으로 이를 해결할 수 있는 솔루션을 기획</a:t>
                      </a:r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/</a:t>
                      </a: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개발하는 단계</a:t>
                      </a: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339996"/>
                  </a:ext>
                </a:extLst>
              </a:tr>
              <a:tr h="3453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4</a:t>
                      </a: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솔루션 검증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솔루션을 </a:t>
                      </a:r>
                      <a:r>
                        <a:rPr lang="ko-KR" altLang="en-US" sz="1000" b="0" dirty="0" err="1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실현화한</a:t>
                      </a: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후 유효성 및 임팩트를 검증하는 단계 </a:t>
                      </a: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1509397"/>
                  </a:ext>
                </a:extLst>
              </a:tr>
              <a:tr h="3453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</a:t>
                      </a: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MVP</a:t>
                      </a:r>
                    </a:p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세션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BM</a:t>
                      </a:r>
                      <a:r>
                        <a:rPr lang="en-US" altLang="ko-KR" sz="1000" b="1" i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 </a:t>
                      </a:r>
                      <a:r>
                        <a:rPr lang="ko-KR" altLang="en-US" sz="1000" b="1" i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기획</a:t>
                      </a:r>
                      <a:endParaRPr lang="ko-KR" altLang="en-US" sz="1000" b="1" i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NanumSquare_ac ExtraBold" panose="020B0600000101010101" pitchFamily="34" charset="-127"/>
                        <a:ea typeface="NanumSquare_ac Extra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검증된 솔루션이 확산될 수 있도록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시장화 요소를 반영하여 비즈니스 모델화 시키는 단계</a:t>
                      </a: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760873"/>
                  </a:ext>
                </a:extLst>
              </a:tr>
              <a:tr h="3453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6</a:t>
                      </a: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effectLst/>
                        <a:uLnTx/>
                        <a:uFillTx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  <a:cs typeface="+mn-cs"/>
                        </a:rPr>
                        <a:t>MVP</a:t>
                      </a: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  <a:cs typeface="+mn-cs"/>
                        </a:rPr>
                        <a:t> 제작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00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핵심</a:t>
                      </a:r>
                      <a:r>
                        <a:rPr lang="ko-KR" altLang="en-US" sz="10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가치와 최소 기능만을 구현한 </a:t>
                      </a:r>
                      <a:r>
                        <a:rPr lang="en-US" altLang="ko-KR" sz="1000" baseline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MVP(Minimum Viable Product)</a:t>
                      </a:r>
                      <a:r>
                        <a:rPr lang="ko-KR" altLang="en-US" sz="1000" baseline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를</a:t>
                      </a:r>
                      <a:r>
                        <a:rPr lang="ko-KR" altLang="en-US" sz="10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개발</a:t>
                      </a:r>
                      <a:r>
                        <a:rPr lang="en-US" altLang="ko-KR" sz="10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/</a:t>
                      </a:r>
                      <a:r>
                        <a:rPr lang="ko-KR" altLang="en-US" sz="10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제작하는 단계</a:t>
                      </a:r>
                      <a:endParaRPr lang="ko-KR" altLang="en-US" sz="100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6906948"/>
                  </a:ext>
                </a:extLst>
              </a:tr>
              <a:tr h="5180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7</a:t>
                      </a: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effectLst/>
                        <a:uLnTx/>
                        <a:uFillTx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  <a:cs typeface="+mn-cs"/>
                        </a:rPr>
                        <a:t>MVP </a:t>
                      </a: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  <a:cs typeface="+mn-cs"/>
                        </a:rPr>
                        <a:t>테스트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제작된 </a:t>
                      </a:r>
                      <a:r>
                        <a:rPr lang="en-US" altLang="ko-KR" sz="10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MVP</a:t>
                      </a:r>
                      <a:r>
                        <a:rPr lang="ko-KR" altLang="en-US" sz="10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를 통해서 제품</a:t>
                      </a:r>
                      <a:r>
                        <a:rPr lang="en-US" altLang="ko-KR" sz="10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/</a:t>
                      </a:r>
                      <a:r>
                        <a:rPr lang="ko-KR" altLang="en-US" sz="10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서비스의 임팩트 및 시장성을 검증하는 단계</a:t>
                      </a:r>
                      <a:b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</a:br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(</a:t>
                      </a:r>
                      <a:r>
                        <a:rPr lang="ko-KR" altLang="en-US" sz="1000" b="0" dirty="0" err="1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크라우드</a:t>
                      </a: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1000" b="0" dirty="0" err="1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펀딩</a:t>
                      </a:r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,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공모전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, </a:t>
                      </a:r>
                      <a:r>
                        <a:rPr lang="ko-KR" altLang="en-US" sz="1000" b="0" baseline="0" dirty="0" err="1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플리마켓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등</a:t>
                      </a: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은</a:t>
                      </a:r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자금 모으기 활동의 일환으로 해당 단계에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포함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)</a:t>
                      </a: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98633"/>
                  </a:ext>
                </a:extLst>
              </a:tr>
              <a:tr h="3453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8</a:t>
                      </a: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BM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세션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BM</a:t>
                      </a:r>
                      <a:r>
                        <a:rPr lang="en-US" altLang="ko-KR" sz="1000" b="1" i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 </a:t>
                      </a:r>
                      <a:r>
                        <a:rPr lang="ko-KR" altLang="en-US" sz="1000" b="1" i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실행</a:t>
                      </a:r>
                      <a:endParaRPr lang="ko-KR" altLang="en-US" sz="1000" b="1" i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NanumSquare_ac ExtraBold" panose="020B0600000101010101" pitchFamily="34" charset="-127"/>
                        <a:ea typeface="NanumSquare_ac Extra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위의 모든 과정을 완료한 후</a:t>
                      </a:r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,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</a:t>
                      </a: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시장에 진입하여 수익 및 임팩트를 창출하는 단계</a:t>
                      </a: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7151768"/>
                  </a:ext>
                </a:extLst>
              </a:tr>
              <a:tr h="3453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9</a:t>
                      </a: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BM</a:t>
                      </a:r>
                      <a:r>
                        <a:rPr lang="en-US" altLang="ko-KR" sz="1000" b="1" i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 </a:t>
                      </a:r>
                      <a:r>
                        <a:rPr lang="ko-KR" altLang="en-US" sz="1000" b="1" i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유지</a:t>
                      </a:r>
                      <a:r>
                        <a:rPr lang="en-US" altLang="ko-KR" sz="1000" b="1" i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/</a:t>
                      </a:r>
                      <a:r>
                        <a:rPr lang="ko-KR" altLang="en-US" sz="1000" b="1" i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확산</a:t>
                      </a:r>
                      <a:endParaRPr lang="ko-KR" altLang="en-US" sz="1000" b="1" i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NanumSquare_ac ExtraBold" panose="020B0600000101010101" pitchFamily="34" charset="-127"/>
                        <a:ea typeface="NanumSquare_ac Extra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창업</a:t>
                      </a:r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, </a:t>
                      </a: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비영리조직</a:t>
                      </a:r>
                      <a:r>
                        <a:rPr lang="en-US" altLang="ko-KR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, </a:t>
                      </a:r>
                      <a:r>
                        <a:rPr lang="ko-KR" altLang="en-US" sz="1000" b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사이드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프로젝트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, 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동아리 내 수익모델 등 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BM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을 지속적으로 유지</a:t>
                      </a:r>
                      <a:r>
                        <a:rPr lang="en-US" altLang="ko-KR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/</a:t>
                      </a:r>
                      <a:r>
                        <a:rPr lang="ko-KR" altLang="en-US" sz="1000" b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확산하는 단계</a:t>
                      </a: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144000"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965135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788021"/>
              </p:ext>
            </p:extLst>
          </p:nvPr>
        </p:nvGraphicFramePr>
        <p:xfrm>
          <a:off x="458723" y="1234497"/>
          <a:ext cx="8226554" cy="1588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091">
                  <a:extLst>
                    <a:ext uri="{9D8B030D-6E8A-4147-A177-3AD203B41FA5}">
                      <a16:colId xmlns:a16="http://schemas.microsoft.com/office/drawing/2014/main" val="4236900628"/>
                    </a:ext>
                  </a:extLst>
                </a:gridCol>
                <a:gridCol w="6855463">
                  <a:extLst>
                    <a:ext uri="{9D8B030D-6E8A-4147-A177-3AD203B41FA5}">
                      <a16:colId xmlns:a16="http://schemas.microsoft.com/office/drawing/2014/main" val="984768444"/>
                    </a:ext>
                  </a:extLst>
                </a:gridCol>
              </a:tblGrid>
              <a:tr h="3971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프로젝트명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6807871"/>
                  </a:ext>
                </a:extLst>
              </a:tr>
              <a:tr h="39717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i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사회문제 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kern="1200" baseline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31901"/>
                  </a:ext>
                </a:extLst>
              </a:tr>
              <a:tr h="3971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</a:rPr>
                        <a:t>솔루션</a:t>
                      </a:r>
                      <a:endParaRPr lang="ko-KR" altLang="en-US" sz="1000" b="1" i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NanumSquare_ac ExtraBold" panose="020B0600000101010101" pitchFamily="34" charset="-127"/>
                        <a:ea typeface="NanumSquare_ac ExtraBold" panose="020B0600000101010101" pitchFamily="34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kern="120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535463"/>
                  </a:ext>
                </a:extLst>
              </a:tr>
              <a:tr h="3971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i="0" kern="120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  <a:cs typeface="+mn-cs"/>
                        </a:rPr>
                        <a:t>개발</a:t>
                      </a:r>
                      <a:r>
                        <a:rPr lang="ko-KR" altLang="en-US" sz="1000" b="1" i="0" kern="12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NanumSquare_ac ExtraBold" panose="020B0600000101010101" pitchFamily="34" charset="-127"/>
                          <a:ea typeface="NanumSquare_ac ExtraBold" panose="020B0600000101010101" pitchFamily="34" charset="-127"/>
                          <a:cs typeface="+mn-cs"/>
                        </a:rPr>
                        <a:t> 기간</a:t>
                      </a:r>
                      <a:endParaRPr lang="ko-KR" altLang="en-US" sz="1000" b="1" i="0" kern="120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NanumSquare_ac ExtraBold" panose="020B0600000101010101" pitchFamily="34" charset="-127"/>
                        <a:ea typeface="NanumSquare_ac ExtraBold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kern="12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YYYY.MM. ~ YYYY.MM (N</a:t>
                      </a:r>
                      <a:r>
                        <a:rPr lang="ko-KR" altLang="en-US" sz="1000" b="0" kern="12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개월</a:t>
                      </a:r>
                      <a:r>
                        <a:rPr lang="en-US" altLang="ko-KR" sz="1000" b="0" kern="1200" baseline="0" dirty="0">
                          <a:gradFill>
                            <a:gsLst>
                              <a:gs pos="100000">
                                <a:schemeClr val="bg2">
                                  <a:lumMod val="25000"/>
                                </a:scheme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000" b="0" kern="1200" baseline="0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7342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81884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검증 계획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</a:t>
            </a: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012103"/>
              </p:ext>
            </p:extLst>
          </p:nvPr>
        </p:nvGraphicFramePr>
        <p:xfrm>
          <a:off x="393215" y="1186775"/>
          <a:ext cx="8357570" cy="5466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00">
                  <a:extLst>
                    <a:ext uri="{9D8B030D-6E8A-4147-A177-3AD203B41FA5}">
                      <a16:colId xmlns:a16="http://schemas.microsoft.com/office/drawing/2014/main" val="671647199"/>
                    </a:ext>
                  </a:extLst>
                </a:gridCol>
                <a:gridCol w="697708">
                  <a:extLst>
                    <a:ext uri="{9D8B030D-6E8A-4147-A177-3AD203B41FA5}">
                      <a16:colId xmlns:a16="http://schemas.microsoft.com/office/drawing/2014/main" val="1484085841"/>
                    </a:ext>
                  </a:extLst>
                </a:gridCol>
                <a:gridCol w="1253782">
                  <a:extLst>
                    <a:ext uri="{9D8B030D-6E8A-4147-A177-3AD203B41FA5}">
                      <a16:colId xmlns:a16="http://schemas.microsoft.com/office/drawing/2014/main" val="2444705631"/>
                    </a:ext>
                  </a:extLst>
                </a:gridCol>
                <a:gridCol w="1894848">
                  <a:extLst>
                    <a:ext uri="{9D8B030D-6E8A-4147-A177-3AD203B41FA5}">
                      <a16:colId xmlns:a16="http://schemas.microsoft.com/office/drawing/2014/main" val="3497218505"/>
                    </a:ext>
                  </a:extLst>
                </a:gridCol>
                <a:gridCol w="2656832">
                  <a:extLst>
                    <a:ext uri="{9D8B030D-6E8A-4147-A177-3AD203B41FA5}">
                      <a16:colId xmlns:a16="http://schemas.microsoft.com/office/drawing/2014/main" val="307591263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3502881504"/>
                    </a:ext>
                  </a:extLst>
                </a:gridCol>
              </a:tblGrid>
              <a:tr h="4121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일정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검증 대상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검증 내용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검증 프로세스  및 방법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준비</a:t>
                      </a:r>
                      <a:r>
                        <a:rPr lang="en-US" altLang="ko-KR" sz="1000" baseline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/</a:t>
                      </a:r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</a:rPr>
                        <a:t>특이사항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763936"/>
                  </a:ext>
                </a:extLst>
              </a:tr>
              <a:tr h="4121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예시</a:t>
                      </a:r>
                      <a:endParaRPr lang="en-US" altLang="ko-KR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8/10</a:t>
                      </a:r>
                      <a:r>
                        <a:rPr lang="en-US" altLang="ko-KR" sz="1000" baseline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 ()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-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-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-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준비물</a:t>
                      </a:r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,</a:t>
                      </a:r>
                      <a:endParaRPr lang="en-US" altLang="ko-KR" sz="1000" baseline="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000" baseline="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사전 학습 내용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9322181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7/29 (</a:t>
                      </a:r>
                      <a:r>
                        <a:rPr lang="ko-KR" altLang="en-US" sz="80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토</a:t>
                      </a:r>
                      <a:r>
                        <a:rPr lang="en-US" altLang="ko-KR" sz="80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)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이상자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색패턴화 애플리케이션의 기능 및 사용법에 대해 간략하게 작성 </a:t>
                      </a:r>
                      <a:endParaRPr lang="en-US" altLang="ko-KR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색약자가 애플리케이션 사용 의지가 있는지 조사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설문조사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설문지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5728919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8/4 (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금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)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이상자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1.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적색과 녹색을 인지한 후 패턴화해서 보여주는 기능 구현 후 실행 화면을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이상자에게 보여주고 피드백과 사용 의지가 있는지 확인</a:t>
                      </a:r>
                      <a:endParaRPr lang="en-US" altLang="ko-KR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1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차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MVP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테스트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/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실제 사용 후 피드백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1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차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MVP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1462215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3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8/18 (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금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)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이상자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1.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패턴화 된 색들을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RGB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값을 통해 사용자에게 보여주는 기능 구현 후 실행 화면을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이상자에게 보여주고 피드백과 사용 의지가 있는지 확인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2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차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MVP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테스트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/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실제 사용 후 피드백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2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차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MVP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969543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4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이상자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1.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적색과 녹색 뿐 아닌 청색과 같이 여러가지 색에도 적용 가능한 기능 구현 후 실행 화면을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이상자에게 보여주고 피드백과 사용 의지가 있는지 확인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3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차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MVP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테스트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/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실제 사용 후 피드백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3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차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MVP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3664774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5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8/21 (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월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)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이상자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1. UI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의 다양한 기능을 검증하고 예상치 못한 결과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,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결함 또는 버그가 없는지 확인하며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,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어플리케이션의 시각적 요소가 사용자에게 올바르게 표시되는지 확인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UI </a:t>
                      </a:r>
                      <a:r>
                        <a:rPr lang="ko-KR" altLang="en-US" sz="80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테스트 </a:t>
                      </a:r>
                      <a:r>
                        <a:rPr lang="en-US" altLang="ko-KR" sz="80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/ </a:t>
                      </a:r>
                      <a:r>
                        <a:rPr lang="ko-KR" altLang="en-US" sz="80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실제 사용 후 피드백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최종 어플리케이션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325027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6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이상자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1.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구현이 완료된 소프트웨어를 </a:t>
                      </a:r>
                      <a:r>
                        <a:rPr lang="ko-KR" altLang="en-US" sz="800" dirty="0" err="1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색각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이상자에게 제공</a:t>
                      </a:r>
                      <a:endParaRPr lang="en-US" altLang="ko-KR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  <a:p>
                      <a:pPr marL="0" indent="0" algn="ctr" latinLnBrk="1">
                        <a:buNone/>
                      </a:pP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2.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사용에 불편한 점이나 개선해야 될 점을 파악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최종 어플리케이션 베타 테스트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/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실제 사용 후 피드백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최종 어플리케이션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3045332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7</a:t>
                      </a:r>
                      <a:endParaRPr lang="ko-KR" altLang="en-US" sz="10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8/25 (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금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)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개발자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 algn="ctr" latinLnBrk="1">
                        <a:buAutoNum type="arabicPeriod"/>
                      </a:pP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앱의 핵심적인 기능 중 어느 하나라도 정상적으로 작동하지 않는 기능이 있는지 확인</a:t>
                      </a:r>
                      <a:endParaRPr lang="en-US" altLang="ko-KR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MVP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 치명적 오류 테스트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/ </a:t>
                      </a:r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테스트 및 디버깅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최종 </a:t>
                      </a:r>
                      <a:r>
                        <a:rPr lang="en-US" altLang="ko-KR" sz="800" dirty="0">
                          <a:gradFill>
                            <a:gsLst>
                              <a:gs pos="100000">
                                <a:srgbClr val="E7E6E6">
                                  <a:lumMod val="25000"/>
                                </a:srgbClr>
                              </a:gs>
                              <a:gs pos="0">
                                <a:srgbClr val="E7E6E6">
                                  <a:lumMod val="25000"/>
                                </a:srgbClr>
                              </a:gs>
                            </a:gsLst>
                            <a:lin ang="5400000" scaled="1"/>
                          </a:gradFill>
                          <a:latin typeface="나눔고딕 ExtraBold" panose="020D0904000000000000" pitchFamily="50" charset="-127"/>
                          <a:ea typeface="나눔스퀘어_ac" panose="020B0600000101010101"/>
                        </a:rPr>
                        <a:t>MVP</a:t>
                      </a:r>
                      <a:endParaRPr lang="ko-KR" altLang="en-US" sz="800" dirty="0">
                        <a:gradFill>
                          <a:gsLst>
                            <a:gs pos="100000">
                              <a:srgbClr val="E7E6E6">
                                <a:lumMod val="25000"/>
                              </a:srgbClr>
                            </a:gs>
                            <a:gs pos="0">
                              <a:srgbClr val="E7E6E6">
                                <a:lumMod val="25000"/>
                              </a:srgbClr>
                            </a:gs>
                          </a:gsLst>
                          <a:lin ang="5400000" scaled="1"/>
                        </a:gradFill>
                        <a:latin typeface="나눔고딕 ExtraBold" panose="020D0904000000000000" pitchFamily="50" charset="-127"/>
                        <a:ea typeface="나눔스퀘어_ac" panose="020B0600000101010101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84185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1CF2BC5-77AC-E0CE-63D6-EA88E471B38D}"/>
              </a:ext>
            </a:extLst>
          </p:cNvPr>
          <p:cNvSpPr txBox="1"/>
          <p:nvPr/>
        </p:nvSpPr>
        <p:spPr>
          <a:xfrm>
            <a:off x="2802489" y="667508"/>
            <a:ext cx="620930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수정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추가된 솔루션 검증 계획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대해 작성</a:t>
            </a: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34447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액션플랜 계획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31780" y="633429"/>
            <a:ext cx="7746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수정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추가된 비즈니스 실행 일정</a:t>
            </a:r>
            <a:r>
              <a:rPr lang="ko-KR" altLang="en-US" sz="12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반영하여 작성</a:t>
            </a:r>
            <a:endParaRPr lang="en-US" altLang="ko-KR" sz="1200" b="1" dirty="0"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구체적인 실행 일정</a:t>
            </a:r>
            <a:r>
              <a:rPr lang="ko-KR" altLang="en-US" sz="12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계획하여 작성 </a:t>
            </a:r>
            <a:r>
              <a:rPr lang="en-US" altLang="ko-KR" sz="12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 단위 </a:t>
            </a:r>
            <a:r>
              <a:rPr lang="en-US" altLang="ko-KR" sz="12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검증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(8~9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월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),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비즈니스 모델 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test (9~12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월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), 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유지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확산 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(’24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년도 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월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~) </a:t>
            </a:r>
            <a:r>
              <a:rPr lang="ko-KR" altLang="en-US" sz="1200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구분하여 기입 </a:t>
            </a:r>
            <a:endParaRPr lang="en-US" altLang="ko-KR" sz="1200" u="sng" dirty="0"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5376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특이사항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31780" y="633429"/>
            <a:ext cx="7746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개발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검증 점검 시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고려해야 할 특이사항 및 고려사항에 대해 작성</a:t>
            </a:r>
            <a:endParaRPr lang="en-US" altLang="ko-KR" sz="1200" b="1" u="sng" dirty="0"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1st Round 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보고서와 달라진 부분에 대해 작성 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검증 계획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액션플랜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등</a:t>
            </a:r>
            <a:r>
              <a:rPr lang="en-US" altLang="ko-KR" sz="1200" b="1" u="sng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 sz="1200" u="sng" dirty="0"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C2A5DC-A5D5-21D4-F9FF-6C3ABDFBD007}"/>
              </a:ext>
            </a:extLst>
          </p:cNvPr>
          <p:cNvSpPr txBox="1"/>
          <p:nvPr/>
        </p:nvSpPr>
        <p:spPr>
          <a:xfrm>
            <a:off x="1441525" y="2011680"/>
            <a:ext cx="4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 </a:t>
            </a:r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138838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220629" y="6043094"/>
            <a:ext cx="56562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ko-KR" altLang="en-US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지원서 제출 시</a:t>
            </a:r>
            <a:r>
              <a:rPr lang="en-US" altLang="ko-KR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 </a:t>
            </a:r>
            <a:r>
              <a:rPr lang="ko-KR" altLang="en-US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폰트 저장 후 제출</a:t>
            </a:r>
            <a:r>
              <a:rPr lang="en-US" altLang="ko-KR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(</a:t>
            </a:r>
            <a:r>
              <a:rPr lang="ko-KR" altLang="en-US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또는 </a:t>
            </a:r>
            <a:r>
              <a:rPr lang="en-US" altLang="ko-KR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pdf</a:t>
            </a:r>
            <a:r>
              <a:rPr lang="ko-KR" altLang="en-US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로 제출</a:t>
            </a:r>
            <a:r>
              <a:rPr lang="en-US" altLang="ko-KR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)</a:t>
            </a:r>
          </a:p>
          <a:p>
            <a:pPr marL="285750" indent="-285750" algn="r">
              <a:buFont typeface="Wingdings" panose="05000000000000000000" pitchFamily="2" charset="2"/>
              <a:buChar char="ü"/>
            </a:pPr>
            <a:r>
              <a:rPr lang="ko-KR" altLang="en-US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제출한 자료는 삭제하지 마시고</a:t>
            </a:r>
            <a:r>
              <a:rPr lang="en-US" altLang="ko-KR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,</a:t>
            </a:r>
            <a:r>
              <a:rPr lang="ko-KR" altLang="en-US" sz="1400" b="1" dirty="0">
                <a:latin typeface="NanumSquare_ac Bold" panose="020B0600000101010101" pitchFamily="34" charset="-127"/>
                <a:ea typeface="NanumSquare_ac Bold" panose="020B0600000101010101" pitchFamily="34" charset="-127"/>
              </a:rPr>
              <a:t> 활동 종료 전까지 보관 필수</a:t>
            </a:r>
            <a:endParaRPr lang="en-US" altLang="ko-KR" sz="1400" b="1" dirty="0">
              <a:latin typeface="NanumSquare_ac Bold" panose="020B0600000101010101" pitchFamily="34" charset="-127"/>
              <a:ea typeface="NanumSquare_ac Bold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912" y="3154864"/>
            <a:ext cx="692308" cy="18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241" y="3048319"/>
            <a:ext cx="413528" cy="324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348" y="3057635"/>
            <a:ext cx="697985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38631" y="643052"/>
            <a:ext cx="625662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사회문제 해결을 </a:t>
            </a:r>
            <a:r>
              <a:rPr lang="ko-KR" altLang="en-US" sz="1200" b="1" u="sng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위해설계된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솔루션을 구체적 작성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텍스트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이미지 모두 가능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필요시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 이상의 솔루션 작성 가능</a:t>
            </a: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5514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2986186"/>
              </p:ext>
            </p:extLst>
          </p:nvPr>
        </p:nvGraphicFramePr>
        <p:xfrm>
          <a:off x="612000" y="1362692"/>
          <a:ext cx="3960000" cy="15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0000">
                  <a:extLst>
                    <a:ext uri="{9D8B030D-6E8A-4147-A177-3AD203B41FA5}">
                      <a16:colId xmlns:a16="http://schemas.microsoft.com/office/drawing/2014/main" val="115369451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핵심 가치</a:t>
                      </a:r>
                      <a:endParaRPr kumimoji="0" lang="en-US" altLang="ko-KR" sz="1200" b="1" i="0" u="none" strike="noStrike" kern="1200" cap="none" spc="-100" normalizeH="0" baseline="0" noProof="0" dirty="0">
                        <a:ln>
                          <a:solidFill>
                            <a:srgbClr val="5B9BD5">
                              <a:alpha val="0"/>
                            </a:srgbClr>
                          </a:solidFill>
                        </a:ln>
                        <a:gradFill>
                          <a:gsLst>
                            <a:gs pos="100000">
                              <a:prstClr val="black">
                                <a:lumMod val="85000"/>
                                <a:lumOff val="15000"/>
                              </a:prst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effectLst/>
                        <a:uLnTx/>
                        <a:uFillTx/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  <a:cs typeface="+mn-cs"/>
                      </a:endParaRPr>
                    </a:p>
                  </a:txBody>
                  <a:tcPr anchor="ctr" anchorCtr="1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009187"/>
                  </a:ext>
                </a:extLst>
              </a:tr>
              <a:tr h="1188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1" i="0" u="none" strike="noStrike" kern="1200" cap="none" spc="-100" normalizeH="0" baseline="0" noProof="0" dirty="0">
                        <a:ln>
                          <a:solidFill>
                            <a:srgbClr val="5B9BD5">
                              <a:alpha val="0"/>
                            </a:srgbClr>
                          </a:solidFill>
                        </a:ln>
                        <a:gradFill>
                          <a:gsLst>
                            <a:gs pos="100000">
                              <a:prstClr val="black">
                                <a:lumMod val="85000"/>
                                <a:lumOff val="15000"/>
                              </a:prst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effectLst/>
                        <a:uLnTx/>
                        <a:uFillTx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  <a:cs typeface="+mn-cs"/>
                      </a:endParaRPr>
                    </a:p>
                  </a:txBody>
                  <a:tcPr anchor="ctr" anchorCtr="1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289862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922416"/>
              </p:ext>
            </p:extLst>
          </p:nvPr>
        </p:nvGraphicFramePr>
        <p:xfrm>
          <a:off x="4750739" y="1362692"/>
          <a:ext cx="3960000" cy="15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0000">
                  <a:extLst>
                    <a:ext uri="{9D8B030D-6E8A-4147-A177-3AD203B41FA5}">
                      <a16:colId xmlns:a16="http://schemas.microsoft.com/office/drawing/2014/main" val="115369451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핵심 기능</a:t>
                      </a:r>
                      <a:endParaRPr kumimoji="0" lang="en-US" altLang="ko-KR" sz="1200" b="1" i="0" u="none" strike="noStrike" kern="1200" cap="none" spc="-100" normalizeH="0" baseline="0" noProof="0" dirty="0">
                        <a:ln>
                          <a:solidFill>
                            <a:srgbClr val="5B9BD5">
                              <a:alpha val="0"/>
                            </a:srgbClr>
                          </a:solidFill>
                        </a:ln>
                        <a:gradFill>
                          <a:gsLst>
                            <a:gs pos="100000">
                              <a:prstClr val="black">
                                <a:lumMod val="85000"/>
                                <a:lumOff val="15000"/>
                              </a:prst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effectLst/>
                        <a:uLnTx/>
                        <a:uFillTx/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  <a:cs typeface="+mn-cs"/>
                      </a:endParaRPr>
                    </a:p>
                  </a:txBody>
                  <a:tcPr anchor="ctr" anchorCtr="1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009187"/>
                  </a:ext>
                </a:extLst>
              </a:tr>
              <a:tr h="1188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1" i="0" u="none" strike="noStrike" kern="1200" cap="none" spc="-100" normalizeH="0" baseline="0" noProof="0" dirty="0">
                        <a:ln>
                          <a:solidFill>
                            <a:srgbClr val="5B9BD5">
                              <a:alpha val="0"/>
                            </a:srgbClr>
                          </a:solidFill>
                        </a:ln>
                        <a:gradFill>
                          <a:gsLst>
                            <a:gs pos="100000">
                              <a:prstClr val="black">
                                <a:lumMod val="85000"/>
                                <a:lumOff val="15000"/>
                              </a:prst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effectLst/>
                        <a:uLnTx/>
                        <a:uFillTx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  <a:cs typeface="+mn-cs"/>
                      </a:endParaRPr>
                    </a:p>
                  </a:txBody>
                  <a:tcPr anchor="ctr" anchorCtr="1">
                    <a:lnL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289862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3315042"/>
              </p:ext>
            </p:extLst>
          </p:nvPr>
        </p:nvGraphicFramePr>
        <p:xfrm>
          <a:off x="600570" y="3100816"/>
          <a:ext cx="8110170" cy="327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3390">
                  <a:extLst>
                    <a:ext uri="{9D8B030D-6E8A-4147-A177-3AD203B41FA5}">
                      <a16:colId xmlns:a16="http://schemas.microsoft.com/office/drawing/2014/main" val="1153694512"/>
                    </a:ext>
                  </a:extLst>
                </a:gridCol>
                <a:gridCol w="2703390">
                  <a:extLst>
                    <a:ext uri="{9D8B030D-6E8A-4147-A177-3AD203B41FA5}">
                      <a16:colId xmlns:a16="http://schemas.microsoft.com/office/drawing/2014/main" val="2754467691"/>
                    </a:ext>
                  </a:extLst>
                </a:gridCol>
                <a:gridCol w="2703390">
                  <a:extLst>
                    <a:ext uri="{9D8B030D-6E8A-4147-A177-3AD203B41FA5}">
                      <a16:colId xmlns:a16="http://schemas.microsoft.com/office/drawing/2014/main" val="3851071735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1</a:t>
                      </a: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단계 </a:t>
                      </a:r>
                      <a:r>
                        <a:rPr kumimoji="0" lang="en-US" altLang="ko-KR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MVP</a:t>
                      </a:r>
                    </a:p>
                  </a:txBody>
                  <a:tcPr anchor="ctr" anchorCtr="1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2</a:t>
                      </a: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단계 </a:t>
                      </a:r>
                      <a:r>
                        <a:rPr kumimoji="0" lang="en-US" altLang="ko-KR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MVP</a:t>
                      </a:r>
                    </a:p>
                  </a:txBody>
                  <a:tcPr anchor="ctr" anchorCtr="1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B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3</a:t>
                      </a: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단계 </a:t>
                      </a:r>
                      <a:r>
                        <a:rPr kumimoji="0" lang="en-US" altLang="ko-KR" sz="1200" b="1" i="0" u="none" strike="noStrike" kern="1200" cap="none" spc="-100" normalizeH="0" baseline="0" noProof="0" dirty="0">
                          <a:ln>
                            <a:solidFill>
                              <a:srgbClr val="5B9BD5">
                                <a:alpha val="0"/>
                              </a:srgbClr>
                            </a:solidFill>
                          </a:ln>
                          <a:gradFill>
                            <a:gsLst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0">
                                <a:schemeClr val="bg2">
                                  <a:lumMod val="25000"/>
                                </a:schemeClr>
                              </a:gs>
                            </a:gsLst>
                            <a:lin ang="5400000" scaled="1"/>
                          </a:gradFill>
                          <a:effectLst/>
                          <a:uLnTx/>
                          <a:uFillTx/>
                          <a:latin typeface="나눔스퀘어_ac ExtraBold" panose="020B0600000101010101" pitchFamily="50" charset="-127"/>
                          <a:ea typeface="나눔스퀘어_ac ExtraBold" panose="020B0600000101010101" pitchFamily="50" charset="-127"/>
                          <a:cs typeface="+mn-cs"/>
                        </a:rPr>
                        <a:t>MVP</a:t>
                      </a:r>
                    </a:p>
                  </a:txBody>
                  <a:tcPr anchor="ctr" anchorCtr="1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009187"/>
                  </a:ext>
                </a:extLst>
              </a:tr>
              <a:tr h="2916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1" i="0" u="none" strike="noStrike" kern="1200" cap="none" spc="-100" normalizeH="0" baseline="0" noProof="0" dirty="0">
                        <a:ln>
                          <a:solidFill>
                            <a:srgbClr val="5B9BD5">
                              <a:alpha val="0"/>
                            </a:srgbClr>
                          </a:solidFill>
                        </a:ln>
                        <a:gradFill>
                          <a:gsLst>
                            <a:gs pos="100000">
                              <a:prstClr val="black">
                                <a:lumMod val="85000"/>
                                <a:lumOff val="15000"/>
                              </a:prst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effectLst/>
                        <a:uLnTx/>
                        <a:uFillTx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  <a:cs typeface="+mn-cs"/>
                      </a:endParaRPr>
                    </a:p>
                  </a:txBody>
                  <a:tcPr anchor="ctr" anchorCtr="1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1" i="0" u="none" strike="noStrike" kern="1200" cap="none" spc="-100" normalizeH="0" baseline="0" noProof="0" dirty="0">
                        <a:ln>
                          <a:solidFill>
                            <a:srgbClr val="5B9BD5">
                              <a:alpha val="0"/>
                            </a:srgbClr>
                          </a:solidFill>
                        </a:ln>
                        <a:gradFill>
                          <a:gsLst>
                            <a:gs pos="100000">
                              <a:prstClr val="black">
                                <a:lumMod val="85000"/>
                                <a:lumOff val="15000"/>
                              </a:prst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effectLst/>
                        <a:uLnTx/>
                        <a:uFillTx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  <a:cs typeface="+mn-cs"/>
                      </a:endParaRPr>
                    </a:p>
                  </a:txBody>
                  <a:tcPr anchor="ctr" anchorCtr="1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1" i="0" u="none" strike="noStrike" kern="1200" cap="none" spc="-100" normalizeH="0" baseline="0" noProof="0" dirty="0">
                        <a:ln>
                          <a:solidFill>
                            <a:srgbClr val="5B9BD5">
                              <a:alpha val="0"/>
                            </a:srgbClr>
                          </a:solidFill>
                        </a:ln>
                        <a:gradFill>
                          <a:gsLst>
                            <a:gs pos="100000">
                              <a:prstClr val="black">
                                <a:lumMod val="85000"/>
                                <a:lumOff val="15000"/>
                              </a:prst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effectLst/>
                        <a:uLnTx/>
                        <a:uFillTx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  <a:cs typeface="+mn-cs"/>
                      </a:endParaRPr>
                    </a:p>
                  </a:txBody>
                  <a:tcPr anchor="ctr" anchorCtr="1">
                    <a:lnL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F800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2898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3F533A8-1AA4-60C8-1B2F-D4291E67C426}"/>
              </a:ext>
            </a:extLst>
          </p:cNvPr>
          <p:cNvSpPr txBox="1"/>
          <p:nvPr/>
        </p:nvSpPr>
        <p:spPr>
          <a:xfrm>
            <a:off x="2220391" y="690309"/>
            <a:ext cx="675323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lang="en-US" altLang="ko-KR" sz="1050" b="1" u="sng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MVP </a:t>
            </a:r>
            <a:r>
              <a:rPr lang="ko-KR" altLang="en-US" sz="1050" b="1" u="sng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모델을 </a:t>
            </a:r>
            <a:r>
              <a:rPr lang="en-US" altLang="ko-KR" sz="1050" b="1" u="sng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3</a:t>
            </a:r>
            <a:r>
              <a:rPr lang="ko-KR" altLang="en-US" sz="1050" b="1" u="sng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단계 이상으로 설계 </a:t>
            </a:r>
            <a:r>
              <a:rPr lang="en-US" altLang="ko-KR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필요시 단계 추가 권장</a:t>
            </a:r>
            <a:r>
              <a:rPr lang="en-US" altLang="ko-KR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kumimoji="0" lang="en-US" altLang="ko-KR" sz="1050" b="1" i="0" u="none" strike="noStrike" kern="1200" cap="none" spc="0" normalizeH="0" baseline="0" noProof="0" dirty="0">
              <a:ln>
                <a:noFill/>
              </a:ln>
              <a:gradFill>
                <a:gsLst>
                  <a:gs pos="100000">
                    <a:srgbClr val="E7E6E6">
                      <a:lumMod val="25000"/>
                    </a:srgbClr>
                  </a:gs>
                  <a:gs pos="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171450" marR="0" lvl="0" indent="-17145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ü"/>
              <a:tabLst/>
              <a:defRPr/>
            </a:pPr>
            <a:r>
              <a:rPr kumimoji="0" lang="ko-KR" altLang="en-US" sz="105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필요 시 </a:t>
            </a: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2</a:t>
            </a:r>
            <a:r>
              <a:rPr kumimoji="0" lang="ko-KR" altLang="en-US" sz="105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개 이상</a:t>
            </a:r>
            <a:r>
              <a:rPr lang="ko-KR" altLang="en-US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의 </a:t>
            </a:r>
            <a:r>
              <a:rPr lang="en-US" altLang="ko-KR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MVP</a:t>
            </a:r>
            <a:r>
              <a:rPr lang="ko-KR" altLang="en-US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설계 가능 </a:t>
            </a:r>
            <a:r>
              <a:rPr lang="en-US" altLang="ko-KR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단</a:t>
            </a:r>
            <a:r>
              <a:rPr lang="en-US" altLang="ko-KR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</a:t>
            </a:r>
            <a:r>
              <a:rPr lang="ko-KR" altLang="en-US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한 페이지에는 </a:t>
            </a:r>
            <a:r>
              <a:rPr lang="en-US" altLang="ko-KR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</a:t>
            </a:r>
            <a:r>
              <a:rPr lang="ko-KR" altLang="en-US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개 </a:t>
            </a:r>
            <a:r>
              <a:rPr lang="en-US" altLang="ko-KR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MVP</a:t>
            </a:r>
            <a:r>
              <a:rPr lang="ko-KR" altLang="en-US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만 작성되도록 양식 복사</a:t>
            </a:r>
            <a:r>
              <a:rPr lang="en-US" altLang="ko-KR" sz="1050" b="1" dirty="0">
                <a:gradFill>
                  <a:gsLst>
                    <a:gs pos="100000">
                      <a:srgbClr val="E7E6E6">
                        <a:lumMod val="25000"/>
                      </a:srgbClr>
                    </a:gs>
                    <a:gs pos="0">
                      <a:srgbClr val="E7E6E6">
                        <a:lumMod val="25000"/>
                      </a:srgbClr>
                    </a:gs>
                  </a:gsLst>
                  <a:lin ang="5400000" scaled="1"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gradFill>
                <a:gsLst>
                  <a:gs pos="100000">
                    <a:srgbClr val="E7E6E6">
                      <a:lumMod val="25000"/>
                    </a:srgbClr>
                  </a:gs>
                  <a:gs pos="0">
                    <a:srgbClr val="E7E6E6">
                      <a:lumMod val="25000"/>
                    </a:srgbClr>
                  </a:gs>
                </a:gsLst>
                <a:lin ang="5400000" scaled="1"/>
              </a:gra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3010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도식화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CF2BC5-77AC-E0CE-63D6-EA88E471B38D}"/>
              </a:ext>
            </a:extLst>
          </p:cNvPr>
          <p:cNvSpPr txBox="1"/>
          <p:nvPr/>
        </p:nvSpPr>
        <p:spPr>
          <a:xfrm>
            <a:off x="2802489" y="667508"/>
            <a:ext cx="6800073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1200" b="1" u="sng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목업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사진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일러스트 등을 활용하여 솔루션 </a:t>
            </a:r>
            <a:r>
              <a:rPr lang="en-US" altLang="ko-KR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</a:t>
            </a:r>
            <a:r>
              <a:rPr lang="ko-KR" altLang="en-US" sz="1200" b="1" u="sng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</a:t>
            </a:r>
            <a:r>
              <a:rPr lang="ko-KR" altLang="en-US" sz="1200" b="1" u="sng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상세하게 작성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필요시 페이지 복사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51420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C4517667-5C57-604B-5566-35AF2F7D87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63615" y="3032768"/>
            <a:ext cx="347055" cy="34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486951" y="1676980"/>
          <a:ext cx="8085710" cy="265421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7447">
                  <a:extLst>
                    <a:ext uri="{9D8B030D-6E8A-4147-A177-3AD203B41FA5}">
                      <a16:colId xmlns:a16="http://schemas.microsoft.com/office/drawing/2014/main" val="2730607132"/>
                    </a:ext>
                  </a:extLst>
                </a:gridCol>
                <a:gridCol w="2789925">
                  <a:extLst>
                    <a:ext uri="{9D8B030D-6E8A-4147-A177-3AD203B41FA5}">
                      <a16:colId xmlns:a16="http://schemas.microsoft.com/office/drawing/2014/main" val="456292916"/>
                    </a:ext>
                  </a:extLst>
                </a:gridCol>
                <a:gridCol w="2234169">
                  <a:extLst>
                    <a:ext uri="{9D8B030D-6E8A-4147-A177-3AD203B41FA5}">
                      <a16:colId xmlns:a16="http://schemas.microsoft.com/office/drawing/2014/main" val="3770048614"/>
                    </a:ext>
                  </a:extLst>
                </a:gridCol>
                <a:gridCol w="2234169">
                  <a:extLst>
                    <a:ext uri="{9D8B030D-6E8A-4147-A177-3AD203B41FA5}">
                      <a16:colId xmlns:a16="http://schemas.microsoft.com/office/drawing/2014/main" val="2538902152"/>
                    </a:ext>
                  </a:extLst>
                </a:gridCol>
              </a:tblGrid>
              <a:tr h="323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 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/>
                        <a:t>PM</a:t>
                      </a:r>
                      <a:endParaRPr lang="en-US" altLang="ko-KR" sz="1200" dirty="0"/>
                    </a:p>
                  </a:txBody>
                  <a:tcPr marL="84087" marR="84087" marT="42043" marB="42043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/>
                        <a:t>FRONT-END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BACK-END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extLst>
                  <a:ext uri="{0D108BD9-81ED-4DB2-BD59-A6C34878D82A}">
                    <a16:rowId xmlns:a16="http://schemas.microsoft.com/office/drawing/2014/main" val="2945082956"/>
                  </a:ext>
                </a:extLst>
              </a:tr>
              <a:tr h="5586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STEP1</a:t>
                      </a:r>
                      <a:endParaRPr lang="en-US" altLang="ko-KR" sz="1200" dirty="0"/>
                    </a:p>
                  </a:txBody>
                  <a:tcPr marL="84087" marR="84087" marT="42043" marB="4204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색</a:t>
                      </a:r>
                      <a:r>
                        <a:rPr lang="ko-KR" altLang="en-US" sz="1200" baseline="0" dirty="0"/>
                        <a:t> </a:t>
                      </a:r>
                      <a:r>
                        <a:rPr lang="ko-KR" altLang="en-US" sz="1200" dirty="0"/>
                        <a:t>구별 기준 조사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en-US" altLang="ko-KR" sz="1200" dirty="0"/>
                        <a:t>(RGB,</a:t>
                      </a:r>
                      <a:r>
                        <a:rPr lang="en-US" altLang="ko-KR" sz="1200" baseline="0" dirty="0"/>
                        <a:t> </a:t>
                      </a:r>
                      <a:r>
                        <a:rPr lang="en-US" altLang="ko-KR" sz="1200" dirty="0"/>
                        <a:t>HSV </a:t>
                      </a:r>
                      <a:r>
                        <a:rPr lang="ko-KR" altLang="en-US" sz="1200" dirty="0"/>
                        <a:t>등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opencv</a:t>
                      </a:r>
                      <a:r>
                        <a:rPr lang="ko-KR" altLang="en-US" sz="1200"/>
                        <a:t>를 활용하기 위한 지식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862219"/>
                  </a:ext>
                </a:extLst>
              </a:tr>
              <a:tr h="5586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STEP2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화면</a:t>
                      </a:r>
                      <a:r>
                        <a:rPr lang="ko-KR" altLang="en-US" sz="1200" baseline="0" dirty="0"/>
                        <a:t> 명세서</a:t>
                      </a:r>
                      <a:endParaRPr lang="en-US" altLang="ko-KR" sz="1200" baseline="0" dirty="0"/>
                    </a:p>
                    <a:p>
                      <a:pPr algn="ctr" latinLnBrk="1"/>
                      <a:r>
                        <a:rPr lang="ko-KR" altLang="en-US" sz="1200" dirty="0"/>
                        <a:t>요구사항 명세서</a:t>
                      </a:r>
                    </a:p>
                  </a:txBody>
                  <a:tcPr marL="84087" marR="84087" marT="42043" marB="42043" anchor="ctr"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색 구별 및 특정 영역 추출</a:t>
                      </a:r>
                      <a:endParaRPr lang="ko-KR" altLang="en-US" sz="1200" b="1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84087" marR="84087" marT="42043" marB="42043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013757"/>
                  </a:ext>
                </a:extLst>
              </a:tr>
              <a:tr h="5586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STEP3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색 패턴화 규칙 구축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/>
                        <a:t>영역 추출한 부분에 색 패턴화 구현 및 형상관리를 </a:t>
                      </a:r>
                      <a:endParaRPr lang="en-US" altLang="ko-KR" sz="1200"/>
                    </a:p>
                    <a:p>
                      <a:pPr algn="ctr" latinLnBrk="1"/>
                      <a:r>
                        <a:rPr lang="ko-KR" altLang="en-US" sz="1200"/>
                        <a:t>위한 </a:t>
                      </a:r>
                      <a:r>
                        <a:rPr lang="en-US" altLang="ko-KR" sz="1200"/>
                        <a:t>git </a:t>
                      </a:r>
                      <a:r>
                        <a:rPr lang="ko-KR" altLang="en-US" sz="1200"/>
                        <a:t>레포지토리 생성 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280510"/>
                  </a:ext>
                </a:extLst>
              </a:tr>
              <a:tr h="6544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STEP4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/>
                        <a:t>1</a:t>
                      </a:r>
                      <a:r>
                        <a:rPr lang="ko-KR" altLang="en-US" sz="1200"/>
                        <a:t>차 </a:t>
                      </a:r>
                      <a:r>
                        <a:rPr lang="en-US" altLang="ko-KR" sz="1200"/>
                        <a:t>MVP </a:t>
                      </a:r>
                      <a:r>
                        <a:rPr lang="ko-KR" altLang="en-US" sz="1200"/>
                        <a:t>테스트를 위한 테스터 모집</a:t>
                      </a:r>
                      <a:endParaRPr lang="ko-KR" altLang="en-US" sz="1200" dirty="0"/>
                    </a:p>
                  </a:txBody>
                  <a:tcPr marL="84087" marR="84087" marT="42043" marB="42043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altLang="ko-KR" sz="1200" dirty="0"/>
                        <a:t>‘</a:t>
                      </a:r>
                      <a:r>
                        <a:rPr lang="ko-KR" altLang="en-US" sz="1200" dirty="0" err="1"/>
                        <a:t>컬러링</a:t>
                      </a:r>
                      <a:r>
                        <a:rPr lang="en-US" altLang="ko-KR" sz="1200" dirty="0"/>
                        <a:t>’</a:t>
                      </a:r>
                      <a:r>
                        <a:rPr lang="ko-KR" altLang="en-US" sz="1200" dirty="0"/>
                        <a:t>만의 색 패턴화 규칙을 통한 색 패턴화 구현 </a:t>
                      </a:r>
                      <a:endParaRPr lang="ko-KR" altLang="en-US" sz="1200" b="1" dirty="0">
                        <a:gradFill>
                          <a:gsLst>
                            <a:gs pos="100000">
                              <a:schemeClr val="bg2">
                                <a:lumMod val="25000"/>
                              </a:schemeClr>
                            </a:gs>
                            <a:gs pos="0">
                              <a:schemeClr val="bg2">
                                <a:lumMod val="25000"/>
                              </a:schemeClr>
                            </a:gs>
                          </a:gsLst>
                          <a:lin ang="5400000" scaled="1"/>
                        </a:gra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84087" marR="84087" marT="42043" marB="42043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24454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16230" y="1226097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 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개요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16230" y="4622215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 2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개발을 위한 준비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C543A1-2FEF-DF29-F9C0-25B57B0F1405}"/>
              </a:ext>
            </a:extLst>
          </p:cNvPr>
          <p:cNvSpPr txBox="1"/>
          <p:nvPr/>
        </p:nvSpPr>
        <p:spPr>
          <a:xfrm>
            <a:off x="486951" y="4878909"/>
            <a:ext cx="7146187" cy="1643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endParaRPr lang="ko-KR" altLang="en-US" sz="14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Front-end : </a:t>
            </a:r>
            <a:r>
              <a:rPr lang="ko-KR" altLang="en-US" sz="14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코틀린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언어</a:t>
            </a: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화면 구성을 위한 </a:t>
            </a: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UI 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스터디 및 유튜브 클론 코딩 실습 진행</a:t>
            </a:r>
            <a:endParaRPr lang="en-US" altLang="ko-KR" sz="14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endParaRPr lang="en-US" altLang="ko-KR" sz="14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Back-end :  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소프트웨어의 품질 개선을 위해 </a:t>
            </a:r>
            <a:r>
              <a:rPr lang="ko-KR" altLang="en-US" sz="14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딥러닝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분야의 스터디</a:t>
            </a:r>
            <a:endParaRPr lang="en-US" altLang="ko-KR" sz="14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endParaRPr lang="en-US" altLang="ko-KR" sz="14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PM : 1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 </a:t>
            </a: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유저 테스트 및 </a:t>
            </a:r>
            <a:r>
              <a:rPr lang="ko-KR" altLang="en-US" sz="14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피그마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화면 구성 스터디</a:t>
            </a:r>
            <a:endParaRPr lang="en-US" altLang="ko-KR" sz="14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6765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C4517667-5C57-604B-5566-35AF2F7D87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63615" y="3032768"/>
            <a:ext cx="347055" cy="34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86951" y="1182607"/>
            <a:ext cx="490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STEP 1&gt;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C543A1-2FEF-DF29-F9C0-25B57B0F1405}"/>
              </a:ext>
            </a:extLst>
          </p:cNvPr>
          <p:cNvSpPr txBox="1"/>
          <p:nvPr/>
        </p:nvSpPr>
        <p:spPr>
          <a:xfrm>
            <a:off x="486951" y="1622400"/>
            <a:ext cx="6715300" cy="46351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핵심기능 </a:t>
            </a:r>
            <a:r>
              <a:rPr lang="en-US" altLang="ko-KR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적색</a:t>
            </a:r>
            <a:r>
              <a:rPr lang="en-US" altLang="ko-KR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청색</a:t>
            </a:r>
            <a:r>
              <a:rPr lang="en-US" altLang="ko-KR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녹색에 대해 패턴화</a:t>
            </a:r>
          </a:p>
          <a:p>
            <a:pPr>
              <a:lnSpc>
                <a:spcPct val="120000"/>
              </a:lnSpc>
            </a:pPr>
            <a:r>
              <a:rPr lang="ko-KR" altLang="en-US" sz="12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색각이상자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적색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녹색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청색을 구분하는 </a:t>
            </a:r>
            <a:r>
              <a:rPr lang="ko-KR" altLang="en-US" sz="12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시각세포에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이상이 생겨 해당 색을 구분하기 어려움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-&gt;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이상이 있는 </a:t>
            </a:r>
            <a:r>
              <a:rPr lang="ko-KR" altLang="en-US" sz="12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시각세포의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종류에 따라 </a:t>
            </a:r>
            <a:r>
              <a:rPr lang="ko-KR" altLang="en-US" sz="12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적색맹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적록색맹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등 다양한 </a:t>
            </a:r>
            <a:r>
              <a:rPr lang="ko-KR" altLang="en-US" sz="12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색각이상</a:t>
            </a:r>
            <a:endParaRPr lang="ko-KR" altLang="en-US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endParaRPr lang="ko-KR" altLang="en-US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색을 구분하는 기준 </a:t>
            </a:r>
            <a:r>
              <a:rPr lang="en-US" altLang="ko-KR" sz="15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HSV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1) HSV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란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Hue: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색조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빨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노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 등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Saturation: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채도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색상의 진함 정도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순색에 가까운지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Value: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명도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밝은 정도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>
              <a:lnSpc>
                <a:spcPct val="120000"/>
              </a:lnSpc>
            </a:pP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2)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개발자 시선에서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HSV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란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RGB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값 이용하면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HSV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구할 수 있음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(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공식 존재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색상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(H) : 0~360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도의 범위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(8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비트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H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값을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0~179</a:t>
            </a:r>
            <a:r>
              <a:rPr lang="ko-KR" altLang="en-US" sz="12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범위내로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표현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채도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(S) : : 0~255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도의 범위 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(0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이면 같은 명도의 무채색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명도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(V) : 0~255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도의 범위</a:t>
            </a:r>
          </a:p>
          <a:p>
            <a:pPr>
              <a:lnSpc>
                <a:spcPct val="120000"/>
              </a:lnSpc>
            </a:pP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흰색이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255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면 검은색은 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ko-KR" altLang="en-US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이다</a:t>
            </a:r>
            <a:r>
              <a:rPr lang="en-US" altLang="ko-KR" sz="12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.)</a:t>
            </a:r>
          </a:p>
          <a:p>
            <a:pPr>
              <a:lnSpc>
                <a:spcPct val="120000"/>
              </a:lnSpc>
            </a:pP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20000"/>
              </a:lnSpc>
            </a:pPr>
            <a:endParaRPr lang="en-US" altLang="ko-KR" sz="12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26" name="Picture 2" descr="OPENCV] 5. 색 공간 모델 HSV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210" y="4527188"/>
            <a:ext cx="4695305" cy="180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733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C543A1-2FEF-DF29-F9C0-25B57B0F1405}"/>
              </a:ext>
            </a:extLst>
          </p:cNvPr>
          <p:cNvSpPr txBox="1"/>
          <p:nvPr/>
        </p:nvSpPr>
        <p:spPr>
          <a:xfrm>
            <a:off x="486951" y="1731785"/>
            <a:ext cx="1789272" cy="3250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화면명세서</a:t>
            </a: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1.0 </a:t>
            </a:r>
            <a:r>
              <a:rPr lang="en-US" altLang="ko-KR" sz="14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</a:t>
            </a:r>
            <a:endParaRPr lang="ko-KR" altLang="en-US" sz="14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C4517667-5C57-604B-5566-35AF2F7D87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63615" y="3032768"/>
            <a:ext cx="347055" cy="34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86951" y="1182607"/>
            <a:ext cx="490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STEP 2&gt;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51" y="2236720"/>
            <a:ext cx="8254924" cy="379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347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742033" y="633429"/>
            <a:ext cx="4120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솔루션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현황</a:t>
            </a:r>
            <a:endParaRPr lang="en-US" altLang="ko-KR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6899EB-F0E7-4579-8621-7CFA427DDC6F}"/>
              </a:ext>
            </a:extLst>
          </p:cNvPr>
          <p:cNvSpPr/>
          <p:nvPr/>
        </p:nvSpPr>
        <p:spPr>
          <a:xfrm>
            <a:off x="664012" y="691966"/>
            <a:ext cx="46470" cy="252259"/>
          </a:xfrm>
          <a:prstGeom prst="rect">
            <a:avLst/>
          </a:prstGeom>
          <a:solidFill>
            <a:srgbClr val="F396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7695" y="633429"/>
            <a:ext cx="45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C543A1-2FEF-DF29-F9C0-25B57B0F1405}"/>
              </a:ext>
            </a:extLst>
          </p:cNvPr>
          <p:cNvSpPr txBox="1"/>
          <p:nvPr/>
        </p:nvSpPr>
        <p:spPr>
          <a:xfrm>
            <a:off x="486951" y="1731785"/>
            <a:ext cx="2210862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요구사항 명세서 </a:t>
            </a:r>
            <a:r>
              <a:rPr lang="en-US" altLang="ko-KR" sz="1400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1.0 </a:t>
            </a:r>
            <a:r>
              <a:rPr lang="en-US" altLang="ko-KR" sz="1400" b="1" dirty="0" err="1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ver</a:t>
            </a:r>
            <a:endParaRPr lang="ko-KR" altLang="en-US" sz="1400" b="1" dirty="0">
              <a:gradFill>
                <a:gsLst>
                  <a:gs pos="100000">
                    <a:schemeClr val="bg2">
                      <a:lumMod val="25000"/>
                    </a:schemeClr>
                  </a:gs>
                  <a:gs pos="0">
                    <a:schemeClr val="bg2">
                      <a:lumMod val="25000"/>
                    </a:schemeClr>
                  </a:gs>
                </a:gsLst>
                <a:lin ang="5400000" scaled="1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C4517667-5C57-604B-5566-35AF2F7D878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63615" y="3032768"/>
            <a:ext cx="347055" cy="34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DCD4A4-4285-4D06-A5B2-9FF317F46109}"/>
              </a:ext>
            </a:extLst>
          </p:cNvPr>
          <p:cNvSpPr txBox="1"/>
          <p:nvPr/>
        </p:nvSpPr>
        <p:spPr>
          <a:xfrm>
            <a:off x="486951" y="1182607"/>
            <a:ext cx="4906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&lt;1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MVP </a:t>
            </a:r>
            <a:r>
              <a:rPr lang="ko-KR" altLang="en-US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</a:t>
            </a:r>
            <a:r>
              <a:rPr lang="en-US" altLang="ko-KR" b="1" dirty="0">
                <a:gradFill>
                  <a:gsLst>
                    <a:gs pos="100000">
                      <a:schemeClr val="bg2">
                        <a:lumMod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STEP 2&gt;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51" y="2184759"/>
            <a:ext cx="8167192" cy="440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931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15621</TotalTime>
  <Words>1384</Words>
  <Application>Microsoft Macintosh PowerPoint</Application>
  <PresentationFormat>화면 슬라이드 쇼(4:3)</PresentationFormat>
  <Paragraphs>303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5" baseType="lpstr">
      <vt:lpstr>NanumSquare_ac ExtraBold</vt:lpstr>
      <vt:lpstr>Calibri Light</vt:lpstr>
      <vt:lpstr>나눔고딕 ExtraBold</vt:lpstr>
      <vt:lpstr>Arial</vt:lpstr>
      <vt:lpstr>나눔스퀘어 ExtraBold</vt:lpstr>
      <vt:lpstr>나눔스퀘어_ac ExtraBold</vt:lpstr>
      <vt:lpstr>나눔스퀘어_ac</vt:lpstr>
      <vt:lpstr>Calibri</vt:lpstr>
      <vt:lpstr>NanumSquare_ac Bold</vt:lpstr>
      <vt:lpstr>Wingdings</vt:lpstr>
      <vt:lpstr>나눔스퀘어_ac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이재은</dc:creator>
  <cp:lastModifiedBy>오윤 권</cp:lastModifiedBy>
  <cp:revision>268</cp:revision>
  <cp:lastPrinted>2017-03-31T07:30:47Z</cp:lastPrinted>
  <dcterms:created xsi:type="dcterms:W3CDTF">2017-03-24T03:16:54Z</dcterms:created>
  <dcterms:modified xsi:type="dcterms:W3CDTF">2023-07-30T13:40:39Z</dcterms:modified>
</cp:coreProperties>
</file>